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32"/>
  </p:notesMasterIdLst>
  <p:sldIdLst>
    <p:sldId id="257" r:id="rId2"/>
    <p:sldId id="259" r:id="rId3"/>
    <p:sldId id="262" r:id="rId4"/>
    <p:sldId id="270" r:id="rId5"/>
    <p:sldId id="264" r:id="rId6"/>
    <p:sldId id="265" r:id="rId7"/>
    <p:sldId id="267" r:id="rId8"/>
    <p:sldId id="292" r:id="rId9"/>
    <p:sldId id="268" r:id="rId10"/>
    <p:sldId id="266" r:id="rId11"/>
    <p:sldId id="273" r:id="rId12"/>
    <p:sldId id="271" r:id="rId13"/>
    <p:sldId id="291" r:id="rId14"/>
    <p:sldId id="272" r:id="rId15"/>
    <p:sldId id="281" r:id="rId16"/>
    <p:sldId id="280" r:id="rId17"/>
    <p:sldId id="274" r:id="rId18"/>
    <p:sldId id="275" r:id="rId19"/>
    <p:sldId id="282" r:id="rId20"/>
    <p:sldId id="283" r:id="rId21"/>
    <p:sldId id="276" r:id="rId22"/>
    <p:sldId id="279" r:id="rId23"/>
    <p:sldId id="284" r:id="rId24"/>
    <p:sldId id="286" r:id="rId25"/>
    <p:sldId id="285" r:id="rId26"/>
    <p:sldId id="278" r:id="rId27"/>
    <p:sldId id="288" r:id="rId28"/>
    <p:sldId id="289" r:id="rId29"/>
    <p:sldId id="277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7:31.53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2821,'26'-2,"1"0,-1-2,0-1,0-2,-1 0,0-1,47-24,-18 9,987-448,-375 160,-301 138,-318 153,-31 14,-1 0,0-1,0-1,0 0,14-12,43-29,3 4,152-69,-211 106,90-38,66-34,-171 80,-1 0,0 0,1 0,-1 0,1 0,-1 0,0-1,1 1,-1 0,0 0,1 0,-1 0,1-1,-1 1,0 0,0 0,1-1,-1 1,0 0,1 0,-1-1,0 1,0 0,0-1,1 1,-1 0,0-1,0 1,0 0,0-1,0 1,0-1,1 1,-1 0,0-1,0 1,0-1,0 1,-1 0,1-1,0 1,0-1,-20-4,-35 7,10 7,0 3,1 2,-71 32,-3 0,94-41,24-6,0 1,0-1,0 1,0-1,-1 1,1 0,0-1,1 1,-1-1,0 1,0 0,0-1,0 1,0-1,0 1,0 0,1-1,-1 1,0-1,0 1,0 0,1-1,-1 1,0 0,1 0,-1-1,0 1,1 0,-1 0,1-1,43-37,56-34,151-83,122-37,-323 167,1036-483,-991 464,3 4,1 4,163-36,-239 66,-1 0,-1-2,30-13,6-3,-48 21,0-1,0 0,0-1,0 0,-1 0,0-1,0 0,0 0,-1-1,0 0,0 0,0-1,-1 0,-1 0,1 0,6-15,-5 11,1 0,1 1,0 0,0 0,13-10,0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8:55.64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0 112,'739'0,"-710"-2,1-1,-1-2,0-1,45-15,-42 11,0 1,0 2,47-4,-40 7,45-10,-49 7,66-5,-69 12,231 2,-149 16,-73-11,61 4,-71-10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8:59.37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15,'-6'0,"-2"-6,0-2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9:04.56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1 153,'994'0,"-966"-2,-1 0,51-13,-48 8,-1 2,37-2,613 5,-327 4,569-2,-902-1,0-1,-1-1,1-1,-1-1,0-1,24-10,-22 8,0 1,1 1,0 0,37-4,8 7,-25 1,-1-1,50-11,-31 5,1 3,0 2,104 7,-44 0,-88-3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9:16.35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2,'110'-2,"188"5,-141 30,217-27,-215-8,-123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9:17.71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 1,'-6'0,"4"0,9 0,15 0,11 0,5 0,9 0,4 0,-2 0,-3 0,-2 0,-3 0,-8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9:18.68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1,'0'6,"0"3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9:40.86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 6074,'703'0,"-837"-1,-120 1,192 4,0 1,-64 16,-115 25,446-49,-101 5,3409-2,-3507 0,-1 0,1 0,0 0,-1-1,1 0,-1 0,1 0,-1-1,0 0,1 0,-1 0,0-1,9-6,-11 6,0 0,0 0,-1-1,1 1,-1-1,0 1,0-1,0 0,-1 0,1 0,-1 0,0 0,0 0,0 0,-1 0,1-1,-1 1,0 0,-1-7,-2-10,0-1,-2 1,-1 0,0 0,-2 0,0 1,-16-27,8 14,-17-49,27 65,-1 1,-14-26,14 30,0 0,1 0,1-1,0 0,1 1,-3-17,-5-42,0 5,-5-126,16 133,5-101,-4 159,-1-1,1 1,1 0,-1 0,0-1,0 1,0 0,1 0,-1-1,1 1,-1 0,1 0,-1 0,1 0,0 0,-1-1,1 1,0 1,0-1,0 0,0 0,0 0,0 0,0 0,0 1,0-1,0 1,0-1,0 1,1-1,-1 1,0-1,0 1,1 0,-1 0,0 0,0 0,1 0,-1 0,0 0,0 0,1 0,-1 0,0 1,0-1,1 1,-1-1,0 1,0-1,0 1,0 0,1 0,11 6,-1 0,-1 0,20 17,-23-18,17 17,32 34,17 16,-73-73,-1 1,0-1,1 0,-1 1,0-1,1 0,-1 1,0-1,1 0,-1 0,1 1,-1-1,1 0,-1 0,1 0,-1 0,1 1,-1-1,1 0,-1 0,1 0,-1 0,1 0,-1 0,1 0,-1 0,1-1,-1 1,1 0,-1 0,1 0,-1 0,0-1,1 1,-1 0,1-1,-1 1,1 0,-1-1,0 1,1 0,-1-1,0 1,1 0,-1-1,0 1,0-1,0 1,1-1,-1 1,0-1,0 1,0-1,0 1,0-1,0 1,0-1,0 1,0-1,0 1,0-1,0 1,0-1,0 1,0-1,0 1,-1-1,-3-37,-48-109,29 87,2-1,-12-67,-19-220,46 301,-10-35,10 57,1-1,-2-36,-20-206,15 179,-4-12,8 53,-4-78,13-204,1 327,3 7,12 23,14 37,-25-42,-1 1,-2-1,0 1,0 36,-3-32,2-1,10 52,2 5,-13-67,1-1,0 1,1-1,1 0,1 0,0 0,10 21,-14-35,-1 0,1 0,-1 0,1 0,-1 0,1 0,0-1,-1 1,1 0,0 0,0 0,0 0,-1-1,1 1,0-1,0 1,0 0,0-1,0 1,0-1,1 0,-1 1,1-1,-1 0,0-1,-1 1,1-1,0 1,0-1,0 1,-1-1,1 0,0 1,-1-1,1 0,0 0,-1 1,1-1,-1 0,0 0,1 0,-1 0,1 1,-1-3,10-54,-9-198,-3 128,2 107,-2 0,0 1,-1 0,-1-1,-1 1,0 1,-2-1,0 1,-1 0,-1 0,-11-16,7 12,2-1,0-1,2 0,0 0,2-1,1 0,-6-41,3 17,-15-46,14 59,1 0,1-1,-2-42,10-154,1 148,-3 134,1-20,1 0,5 48,-4-70,0 0,1 1,0-1,0 0,0 0,1-1,0 1,1-1,-1 1,1-1,0 0,1 0,0-1,0 1,9 7,-13-11,1-1,0 1,0-1,0 1,0-1,0 0,0 0,0 0,1 0,-1-1,0 1,1 0,-1-1,0 0,1 1,-1-1,0 0,1 0,-1 0,0-1,1 1,-1-1,0 1,1-1,-1 0,0 0,0 0,0 0,0 0,0 0,0 0,0-1,0 1,0-1,0 1,-1-1,1 0,-1 0,1 0,-1 0,2-3,2-4,0-1,0 1,-1-1,0 0,-1 0,0 0,-1-1,2-11,1-55,-7-121,-2 58,5 109,-1-43,-1 71,1-1,-1 1,1 0,-1-1,0 1,-1 0,1-1,0 1,-1 0,0 0,0 0,0 0,0 0,0 1,0-1,-6-4,-26-13,29 17,0 1,0-1,0 0,0-1,0 1,0-1,1 0,0 0,0-1,0 1,0-1,1 1,0-1,-4-8,1 0,2-1,0-1,0 1,1-1,1 1,-1-25,8-96,-1 53,-5 19,-1 42,1 0,2 0,0 0,1 0,5-23,-7 44,0-1,0 1,0-1,0 1,0-1,0 1,0-1,0 1,1-1,-1 1,0-1,0 1,0-1,0 1,1 0,-1-1,0 1,0-1,1 1,-1 0,0-1,1 1,-1-1,0 1,1 0,-1 0,1-1,-1 1,1 0,-1 0,1-1,-1 1,0 0,1 0,-1 0,1 0,-1 0,1 0,-1 0,2 0,13 18,5 7,-19-24,-1-1,1 1,0-1,0 1,-1-1,1 0,0 1,0-1,-1 0,1 0,0 0,0 1,0-1,-1 0,1 0,0 0,0 0,0 0,0 0,-1-1,1 1,0 0,0 0,0-1,-1 1,1 0,0-1,0 1,-1 0,1-1,0 1,-1-1,2-1,9-11,0-2,-1 0,0 0,-1-1,-1 0,0 0,-1-1,5-20,-3 11,8-15,-5 12,-1-1,11-45,-20 66,-1 1,0-1,0 1,-1-1,0 1,-1-1,1 1,-2-1,1 1,-1-1,0 1,-1 0,-7-15,6 14,-12-19,2 0,1-1,-13-44,-21-65,-4-13,46 132,1-1,1 0,0 0,2-1,1-31,0 47,1 0,1 0,-1-1,1 1,0 0,0 0,0 0,1 1,-1-1,1 0,1 1,-1 0,0 0,1 0,0 0,0 0,0 1,1 0,-1 0,1 0,-1 0,1 1,10-4,9-2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9:52.77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8064 0,'-7'2,"-1"-1,1 1,0-1,0 2,1-1,-1 1,0 0,-9 7,4-4,-232 109,-54 1,-108 38,-1617 683,512-203,1278-537,20-6,-263 74,429-150,2 2,0 3,-73 42,51-25,-530 262,573-289,1 2,0 0,0 1,1 2,1 0,0 2,2 0,0 1,0 0,-20 30,-32 52,-200 258,31-98,-122 141,323-358,28-32,1 0,-1 0,2 1,0 1,0 0,1 0,-10 23,-35 105,-125 236,143-322,21-34,1 0,-11 25,20-37,1 0,0 0,0 0,1 1,1-1,-1 1,1-1,1 20,0-27,0-1,0 1,0 0,1 0,-1 0,0-1,1 1,-1 0,1 0,0-1,-1 1,1 0,0-1,0 1,0-1,0 1,0-1,1 1,-1-1,0 0,1 0,-1 1,1-1,-1 0,1 0,1 0,2 1,0-1,0 0,0-1,0 1,1-1,-1 0,0 0,0-1,7-1,53-10,-2-4,89-33,-39 11,192-64,263-73,-515 165,-1 3,1 2,1 2,88 7,-122-2,1-2,-1-1,0 0,1-1,-1-2,0 0,0-1,-1-1,26-10,285-127,41-34,184-110,165-99,-73 36,1968-1039,-2540 1354,-54 26,-1-1,34-22,-53 30,-14 5,-29 14,0 2,-44 28,43-23,38-21,-1324 710,-63-94,1016-479,-1044 405,305-66,1083-465,-4 3,-1-1,-1-2,-57 13,65-26,30-2,0 1,-1 0,1 0,-1 0,1 0,0-1,-1 1,1 0,0 0,-1 0,1-1,0 1,0 0,-1-1,1 1,0 0,0-1,-1 1,1 0,0-1,0 1,0-1,0 1,-1 0,1-1,0 1,0-1,0 1,0 0,0-1,0 1,0-1,0 0,2-3,0 0,0 0,1 0,-1 0,1 0,0 0,0 1,0-1,7-5,68-58,91-59,-116 87,726-499,-267 190,-467 316,967-690,-908 639,-71 48,-33 35,0 0,1 0,-1-1,0 1,0 0,0 0,0-1,0 1,0 0,0 0,0-1,0 1,1 0,-1-1,0 1,0 0,0 0,-1-1,1 1,0 0,0-1,0 1,0 0,0 0,0-1,0 1,0 0,0 0,-1-1,1 1,0 0,0 0,0 0,-1-1,1 1,0 0,0 0,0 0,-1 0,1-1,0 1,0 0,-1 0,1 0,0 0,-1 0,1 0,0 0,0 0,-1 0,1 0,0 0,-1 0,1 0,0 0,0 0,-1 0,1 0,-11 2,0 0,0 1,0 0,1 0,-11 6,-400 189,233-106,160-79,-706 365,452-232,261-128,20-18,1 0,0 1,0-1,0 0,0 1,0-1,0 0,0 1,0-1,0 0,1 0,-1 1,0-1,0 0,0 1,0-1,0 0,0 0,1 1,-1-1,0 0,0 0,0 1,1-1,-1 0,0 0,0 0,1 1,-1-1,0 0,0 0,1 0,-1 0,0 0,1 0,-1 0,0 1,1-1,-1 0,0 0,0 0,1 0,8 0,-1 1,1-1,-1 0,0-1,14-2,360-94,1189-473,555-487,-1959 959,-68 38,124-54,-122 72,180-83,-262 115,0 0,0 2,1 0,0 1,0 1,28-4,-44 10,-1 1,1-1,-1 1,1 0,0 0,-1 0,0 0,1 1,-1-1,0 1,1 0,-1 0,0 0,0 0,-1 1,1-1,0 1,-1 0,0-1,1 1,-1 0,0 0,-1 1,1-1,0 0,-1 1,2 6,3 6,-2 0,0 0,0 1,1 28,-3 277,-5-164,3 671,1-805,1-1,1 1,1-1,13 42,41 89,-35-98,21 76,14 164,-50-220,-1 77,4 41,3-53,-7 267,-11-364,-2 1,-2-2,-2 1,-1-1,-34 79,34-95,6-14,0-1,0 0,-1-1,-15 22,17-29,0 1,0-1,0-1,-1 1,1-1,-1 0,0 0,0 0,0 0,0-1,0 0,-1 0,1-1,-1 1,-5 0,-48 4,0-2,0-2,-61-7,6 1,-255 6,-181-6,168-32,-80-3,-619 39,485 2,778-2,-261 23,-7-13,-143-1,-32 2,-121 7,152-13,-40 31,181-20,-105 4,120-13,1 4,-112 29,104-21,-5 1,-144 30,158-34,46-10,-1 0,-40 3,39-5,0 1,1 1,0 1,0 2,1 0,0 2,-29 17,15-9,-64 22,167-75,-43 25,597-276,-379 183,545-215,-708 290,598-223,-284 91,721-272,-505 237,-461 150,45-18,113-33,-275 86,-1-1,47-26,-51 24,1 1,0 0,48-13,53-8,156-62,-124 22,-36 16,-64 30,-38 16,0 1,1 1,0 1,0 1,0 0,1 2,32-4,-29 7,-4-1,1 1,0 1,0 1,25 4,-40-4,0 0,0 1,0 0,0 0,0 0,0 0,-1 1,1-1,-1 1,1 1,-1-1,0 0,-1 1,1 0,0 0,-1 0,0 0,0 1,0-1,3 9,0 3,-1 0,0 0,-2 0,1 1,-2-1,0 28,-7 105,3-127,0-2,-2 0,0 0,-1-1,-1 0,-1 0,-1 0,0-1,-1 0,-21 30,5-14,-1-1,-1-1,-54 48,47-53,-1-1,-2-2,-53 27,20-12,-589 322,574-320,-1-5,-177 50,8-1,92-28,92-34,-131 38,163-51,-1-2,1-2,-46 1,84-6,0-1,-1 0,1 0,0 0,-1 1,1-1,-1-1,1 1,0 0,-1 0,1 0,0-1,-1 1,1-1,0 1,-1-1,1 0,-2-1,3 1,0 1,1-1,-1 0,1 0,-1 0,1 1,-1-1,1 0,-1 1,1-1,0 0,-1 1,1-1,0 1,0-1,-1 1,1-1,0 1,0-1,1 1,59-28,-57 27,126-51,255-67,-342 108,41-16,14-5,-89 30,35-10,1 1,83-8,135 2,224-5,-304 21,150 4,-197 15,-84-9,63 2,-71-11,-7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7:31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7:33.57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1439 0,'-658'0,"616"3,-1 1,-55 12,15-1,33-5,-71 24,37-9,-13 6,-35 9,102-34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7:35.56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0,'-2'5,"0"0,1-1,-2 1,1-1,0 1,-1-1,0 0,0 0,0 0,0 0,-7 5,2-1,-63 64,48-51,1 1,1 1,-30 41,17-15,-51 55,25-33,20-20,-2-3,-2-1,-2-2,-1-3,-3-1,-108 66,-58 33,184-118,-6 2,-45 20,55-30,0 1,0 2,1 0,-29 26,13-13,22-21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7:38.56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1802 1,'-81'4,"-1"4,2 4,-121 32,-4 22,85-24,98-33,0 2,1 1,0 0,1 2,0 0,2 1,-20 20,-39 28,-84 75,23-19,92-82,-26 19,-131 79,183-123,-3 1,0-1,-36 13,30-16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7:38.90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8:34.30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1411 1,'-39'2,"1"3,-1 1,-61 18,22-5,24-3,1 3,1 1,1 3,-88 54,-62 29,146-83,-1-2,-88 20,102-30,0 3,1 1,0 2,2 2,-43 26,57-30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8:46.76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3744 0,'-6'2,"-1"0,1 0,0 1,0-1,0 1,0 1,-9 5,3-1,-14 10,1 1,1 1,1 1,-33 38,-15 13,-149 133,150-137,-21 19,58-59,-35 41,43-41,-1-1,-1-1,-2-2,0-1,-1-1,-1-1,-1-2,-65 29,93-46,0-1,-1 1,1 0,-1-1,1 0,-1 0,1-1,-1 1,0-1,1 0,-1 0,0 0,1-1,-1 0,1 0,-6-1,10 1,0 1,-1 0,1-1,0 1,0-1,0 1,0 0,-1-1,1 1,0-1,0 1,0-1,0 1,0-1,0 1,0-1,0 1,0-1,0 1,0-1,1 1,-1 0,0-1,0 1,0-1,1 1,-1-1,0 1,0 0,1-1,-1 1,0 0,1-1,-1 1,0 0,1-1,16-15,-15 14,39-32,0-2,-1-1,37-45,-60 65,0 0,1 1,1 1,1 1,0 1,0 0,1 2,30-13,38-21,-56 21,-22 9,-11 14,0 1,0 0,0-1,0 1,0-1,0 1,0-1,0 1,-1-1,1 1,0 0,0-1,0 1,-1-1,1 1,0 0,0-1,-1 1,1 0,0-1,-1 1,1 0,0-1,-1 1,1 0,-1 0,1 0,0-1,-1 1,1 0,-1 0,1 0,-1 0,1 0,-1 0,-7-1,0 1,0 1,0 0,0 0,0 0,0 1,0 0,-10 5,4-3,-7 4,0 1,0 1,1 1,0 1,-34 26,-5 4,42-34,0 0,0 0,-1-2,0 0,-24 4,18-4,1 0,-31 14,-103 63,64-32,37-18,-75 57,-26 17,73-57,-133 105,196-136,0 2,1 0,1 1,0 1,-18 32,-58 68,32-45,-35 45,58-76,-93 100,108-120,-36 51,37-46,-32 35,-9-4,40-41,1 0,1 2,-37 51,51-63,0 0,-1 0,-1-1,-14 12,12-12,1 0,0 2,-12 15,14-15,0-1,-1 0,-24 19,-3 4,30-25,-1 1,1 1,1-1,0 1,1 1,-10 25,9-21,-1 0,-17 29,3-10,1 0,2 1,1 1,2 1,-20 73,29-88,-2 0,-1-1,0 0,-2-1,-1 0,-19 26,4-13,-2 0,-53 47,50-45,32-36,0 0,0 0,0 0,1 0,-1 1,0-1,0 0,0 0,1 1,-1-1,1 1,-1-1,1 1,0-1,0 0,-1 1,1-1,0 1,0-1,0 1,0-1,1 1,-1-1,0 1,1-1,-1 1,1-1,0 3,1-3,0-1,0 1,0 0,0-1,0 1,0-1,0 1,0-1,0 0,0 0,1 0,-1 0,0 0,0-1,0 1,0-1,0 1,0-1,0 0,0 0,-1 1,1-1,3-3,3 0,-1 0,0 0,-1-1,12-10,-13 9,-1 0,0 0,0-1,-1 1,0-1,0 0,-1 0,0 0,0 0,0 0,-1 0,0-1,0 1,-1 0,-1-16,0 14,1 0,0 0,1 0,0 0,1 0,0 0,0 0,1 1,4-12,22-20,-24 35,-1 0,0 0,0 0,0-1,0 1,-1-1,0 0,-1 0,1 0,-1-1,2-7,-4 13,0-1,0 1,0 0,0 0,0 0,0 0,0 0,0-1,0 1,-1 0,1 0,0 0,-1 0,1 0,-1 0,1 0,-1 0,0 0,1 0,-1 0,0 0,0 0,1 1,-1-1,0 0,0 0,0 1,0-1,0 1,0-1,0 1,0-1,0 1,-3-1,0 1,0-1,0 1,0 0,0 0,0 0,0 1,0-1,-6 3,-13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8:49.95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591 1,'-13'0,"0"0,-1 1,1 0,-22 6,28-5,1 1,-1-1,1 2,0-1,0 1,1 0,-1 0,1 0,0 1,-8 9,-18 22,1 3,3 0,1 1,2 2,-18 44,26-48,3 1,1 1,2 0,-6 54,14-82,-1 0,0 0,-1 0,-1 0,1 0,-2-1,0 0,0 0,-1-1,0 1,-1-2,0 1,-13 11,13-14,1 1,0 0,0 0,1 1,-1-1,2 1,0 1,0-1,0 1,-3 13,2-4,1-1,1 2,1-1,-2 33,4-21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7:28:51.43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0,'0'7,"0"7,0 14,0 10,0 3,0 2,0-1,0-1,-7-7,-1-3,0-1,1 0,-4-4,-6-7,0 0,-4-3,1 1,5-2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4F71A-D3CF-4003-A129-7C7AC5730A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16CDF-398E-4A06-8CEC-29944B51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B87-EB1C-47A8-9D24-25BF269609E4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7B5C-D32E-49A4-A959-143DF510CCF0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E56D4-936A-4E98-B07D-F39A67B0DB18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007-4FFA-4778-995B-94652F2296DF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D4C9-9022-42F7-8339-92326051C693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C619-FB66-4F8E-9D49-ADEEBC68DEC7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FB10-5B62-44EB-B910-93FDC6F46925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D36E-D20E-4EED-B90B-41AE1D83B9BF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050" b="1"/>
            </a:lvl1pPr>
          </a:lstStyle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000" b="1"/>
            </a:lvl1pPr>
          </a:lstStyle>
          <a:p>
            <a:r>
              <a:rPr lang="en-US" dirty="0"/>
              <a:t>E L V I S   Y E B O A H  – D U A K O         W O R L D    C U P    </a:t>
            </a:r>
            <a:r>
              <a:rPr lang="en-US" dirty="0" err="1"/>
              <a:t>P</a:t>
            </a:r>
            <a:r>
              <a:rPr lang="en-US" dirty="0"/>
              <a:t> R E D I C T I O N    W I T H    N U M E R I C A L    A N A L Y S I 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047EE-DA8F-0BD4-2BCF-E22CEE19A3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7114"/>
            <a:ext cx="678871" cy="462083"/>
          </a:xfrm>
          <a:prstGeom prst="rect">
            <a:avLst/>
          </a:prstGeom>
        </p:spPr>
      </p:pic>
      <p:sp>
        <p:nvSpPr>
          <p:cNvPr id="7" name="Flowchart: Display 6">
            <a:extLst>
              <a:ext uri="{FF2B5EF4-FFF2-40B4-BE49-F238E27FC236}">
                <a16:creationId xmlns:a16="http://schemas.microsoft.com/office/drawing/2014/main" id="{869E0EAA-31EF-108F-0006-2BAFE70C4C77}"/>
              </a:ext>
            </a:extLst>
          </p:cNvPr>
          <p:cNvSpPr/>
          <p:nvPr userDrawn="1"/>
        </p:nvSpPr>
        <p:spPr>
          <a:xfrm>
            <a:off x="11110749" y="6407884"/>
            <a:ext cx="1209805" cy="451459"/>
          </a:xfrm>
          <a:prstGeom prst="flowChartDisplay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4117" y="6445592"/>
            <a:ext cx="780010" cy="365125"/>
          </a:xfr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183750EA-DD62-4D68-9681-6851B0569628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58FD53-9C76-47C8-9B99-3029B0F6B105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DD7AC038-7E3B-406E-87CF-CC7E3E7CB2FF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dhgfitzgerald/fifa_ra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ode/taraskovtun12/soccer-world-cup-2018-winner-f5e44e/data?select=World+Cup+2018+Dataset.csv" TargetMode="External"/><Relationship Id="rId4" Type="http://schemas.openxmlformats.org/officeDocument/2006/relationships/hyperlink" Target="https://www.kaggle.com/code/taraskovtun12/soccer-world-cup-2018-winner-f5e44e/data?select=results.csv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58.png"/><Relationship Id="rId7" Type="http://schemas.openxmlformats.org/officeDocument/2006/relationships/customXml" Target="../ink/ink2.xml"/><Relationship Id="rId12" Type="http://schemas.openxmlformats.org/officeDocument/2006/relationships/image" Target="../media/image4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0.png"/><Relationship Id="rId2" Type="http://schemas.openxmlformats.org/officeDocument/2006/relationships/image" Target="../media/image41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customXml" Target="../ink/ink4.xml"/><Relationship Id="rId24" Type="http://schemas.openxmlformats.org/officeDocument/2006/relationships/image" Target="../media/image53.png"/><Relationship Id="rId32" Type="http://schemas.openxmlformats.org/officeDocument/2006/relationships/image" Target="../media/image57.png"/><Relationship Id="rId37" Type="http://schemas.openxmlformats.org/officeDocument/2006/relationships/customXml" Target="../ink/ink17.xml"/><Relationship Id="rId40" Type="http://schemas.openxmlformats.org/officeDocument/2006/relationships/image" Target="../media/image61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5.png"/><Relationship Id="rId36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43.PNG"/><Relationship Id="rId9" Type="http://schemas.openxmlformats.org/officeDocument/2006/relationships/customXml" Target="../ink/ink3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customXml" Target="../ink/ink12.xml"/><Relationship Id="rId30" Type="http://schemas.openxmlformats.org/officeDocument/2006/relationships/image" Target="../media/image56.png"/><Relationship Id="rId35" Type="http://schemas.openxmlformats.org/officeDocument/2006/relationships/customXml" Target="../ink/ink16.xml"/><Relationship Id="rId8" Type="http://schemas.openxmlformats.org/officeDocument/2006/relationships/image" Target="../media/image45.png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webp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3461" y="89981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World Cup </a:t>
            </a:r>
            <a:r>
              <a:rPr lang="en-US" sz="8000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5116" y="4528602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sz="2400" dirty="0">
                <a:solidFill>
                  <a:srgbClr val="00B0F0"/>
                </a:solidFill>
              </a:rPr>
              <a:t> Logistic regression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2368D0A8-0325-34DF-2391-3C9853C6EA97}"/>
              </a:ext>
            </a:extLst>
          </p:cNvPr>
          <p:cNvSpPr txBox="1">
            <a:spLocks/>
          </p:cNvSpPr>
          <p:nvPr/>
        </p:nvSpPr>
        <p:spPr>
          <a:xfrm>
            <a:off x="5846343" y="5868050"/>
            <a:ext cx="4804392" cy="68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2F4C292-C99C-099F-1384-8E41CC137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96" y="411615"/>
            <a:ext cx="1867526" cy="186752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C92F8FC-6C2A-60E1-C1F8-731D549C7878}"/>
              </a:ext>
            </a:extLst>
          </p:cNvPr>
          <p:cNvSpPr/>
          <p:nvPr/>
        </p:nvSpPr>
        <p:spPr>
          <a:xfrm>
            <a:off x="0" y="5579777"/>
            <a:ext cx="12192000" cy="12576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7C43F-B062-69C6-0826-C1094738050F}"/>
              </a:ext>
            </a:extLst>
          </p:cNvPr>
          <p:cNvSpPr txBox="1"/>
          <p:nvPr/>
        </p:nvSpPr>
        <p:spPr>
          <a:xfrm>
            <a:off x="5197807" y="58661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Elvis Yeboah-Duako</a:t>
            </a:r>
          </a:p>
          <a:p>
            <a:pPr algn="ctr"/>
            <a:r>
              <a:rPr lang="en-US" sz="1800" cap="none" dirty="0">
                <a:solidFill>
                  <a:schemeClr val="bg1"/>
                </a:solidFill>
              </a:rPr>
              <a:t>Ms. Computer Science And Technology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5D7C833-4054-E963-317A-FC2CD9EBB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14" y="411614"/>
            <a:ext cx="2038721" cy="1922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DD4FAF7-61DD-5E3A-4822-FDCFB5A2D158}"/>
              </a:ext>
            </a:extLst>
          </p:cNvPr>
          <p:cNvSpPr/>
          <p:nvPr/>
        </p:nvSpPr>
        <p:spPr>
          <a:xfrm>
            <a:off x="-57150" y="5662158"/>
            <a:ext cx="12325350" cy="9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813420-EFB5-2697-88A8-14A9A0878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96" y="977649"/>
            <a:ext cx="3224068" cy="56488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7A3125-C59F-065D-BB88-B899F47BE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3918" y="1076326"/>
            <a:ext cx="3985894" cy="5334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748793-445C-0387-F3C4-F15841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" y="411614"/>
            <a:ext cx="4219575" cy="59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6623F2-E9CB-6223-9D56-27864B6E5141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Performance of Logistic Regression Models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C53E2-6AED-F1B7-4875-7A5E8B9C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22E-5FCD-4DD5-B25E-9EA228D64868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88867-BF0D-19FD-3579-882A6AE9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28A51-D4F3-2F22-21C3-C00655EB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C23F0-4CA5-EEE9-45A7-F2383CAB7E96}"/>
              </a:ext>
            </a:extLst>
          </p:cNvPr>
          <p:cNvSpPr txBox="1"/>
          <p:nvPr/>
        </p:nvSpPr>
        <p:spPr>
          <a:xfrm>
            <a:off x="263478" y="1238246"/>
            <a:ext cx="5964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1. Confusion Matrix</a:t>
            </a:r>
          </a:p>
          <a:p>
            <a:r>
              <a:rPr lang="en-US" dirty="0"/>
              <a:t>It’s a tabular representation of actual vs predicted values.</a:t>
            </a:r>
          </a:p>
          <a:p>
            <a:r>
              <a:rPr lang="en-US" dirty="0"/>
              <a:t>It helps to determine the accuracy of the model and to also </a:t>
            </a:r>
          </a:p>
          <a:p>
            <a:r>
              <a:rPr lang="en-US" dirty="0"/>
              <a:t>Avoid overfitting.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C0C56-EEB3-0E6E-66FB-6D430DA8B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0" y="2347792"/>
            <a:ext cx="5515745" cy="1724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123DD4-5CD6-9038-71EF-DF0E86BD39A5}"/>
                  </a:ext>
                </a:extLst>
              </p:cNvPr>
              <p:cNvSpPr txBox="1"/>
              <p:nvPr/>
            </p:nvSpPr>
            <p:spPr>
              <a:xfrm>
                <a:off x="1670745" y="4196802"/>
                <a:ext cx="2744213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Model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123DD4-5CD6-9038-71EF-DF0E86BD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745" y="4196802"/>
                <a:ext cx="2744213" cy="491288"/>
              </a:xfrm>
              <a:prstGeom prst="rect">
                <a:avLst/>
              </a:prstGeom>
              <a:blipFill>
                <a:blip r:embed="rId3"/>
                <a:stretch>
                  <a:fillRect l="-1778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FC51ED1-F1EE-53DD-45B2-1CD0104134D5}"/>
              </a:ext>
            </a:extLst>
          </p:cNvPr>
          <p:cNvSpPr txBox="1"/>
          <p:nvPr/>
        </p:nvSpPr>
        <p:spPr>
          <a:xfrm>
            <a:off x="6227739" y="1271983"/>
            <a:ext cx="5700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2. Receiver Operating Characteristic (ROC) Curve</a:t>
            </a:r>
          </a:p>
          <a:p>
            <a:r>
              <a:rPr lang="en-US" dirty="0"/>
              <a:t>Summarizes the model’s performance by evaluating the trade offs between True Positive Rate (Sensitivity) and False Positive Rate (1 - Specificity).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D0B4D5-B9DD-FD9D-A02B-5836370BB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40" y="3429107"/>
            <a:ext cx="3193153" cy="2918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AD8971-73C3-0C4A-59A9-070432DFFD6C}"/>
              </a:ext>
            </a:extLst>
          </p:cNvPr>
          <p:cNvSpPr txBox="1"/>
          <p:nvPr/>
        </p:nvSpPr>
        <p:spPr>
          <a:xfrm>
            <a:off x="6206237" y="2597963"/>
            <a:ext cx="5700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3. Area Under the Curve (AUC)</a:t>
            </a:r>
          </a:p>
          <a:p>
            <a:r>
              <a:rPr lang="en-US" dirty="0"/>
              <a:t>Is the performance model for ROC curve. The Higher the AUC, the better the prediction power of the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ED03-1FC9-F051-5D60-1479751A928D}"/>
                  </a:ext>
                </a:extLst>
              </p:cNvPr>
              <p:cNvSpPr txBox="1"/>
              <p:nvPr/>
            </p:nvSpPr>
            <p:spPr>
              <a:xfrm>
                <a:off x="407337" y="4734539"/>
                <a:ext cx="5018746" cy="1444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Other metrics:</a:t>
                </a:r>
              </a:p>
              <a:p>
                <a:r>
                  <a:rPr lang="en-US" dirty="0"/>
                  <a:t>      True Positive Rate (TPR) or 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      False Positive Rate (FPR) or 1-Specificity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ED03-1FC9-F051-5D60-1479751A9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7" y="4734539"/>
                <a:ext cx="5018746" cy="1444242"/>
              </a:xfrm>
              <a:prstGeom prst="rect">
                <a:avLst/>
              </a:prstGeom>
              <a:blipFill>
                <a:blip r:embed="rId5"/>
                <a:stretch>
                  <a:fillRect l="-1094" t="-2532" b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76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D473-D9F2-0060-5C35-04F016D4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04" y="673098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Section 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04E8D-30BE-03BC-47B7-C89BC734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959" y="1470024"/>
            <a:ext cx="3075416" cy="4197351"/>
          </a:xfrm>
        </p:spPr>
        <p:txBody>
          <a:bodyPr/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Methodology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Data Sets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Data Exploration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Feature Extraction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Data Modelling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Training Logit Model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Performance analysis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Simulation &amp; Predictions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D974C-4789-7CCB-F86F-4F9760D1F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2368"/>
            <a:ext cx="4667250" cy="317682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54F80B4-86BA-A3A6-4A68-04B4139A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9D2B-1DE1-49DE-A0F8-A20D2348968F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7685CC-B7FB-4EC2-DC0E-B6155152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08105" y="6446520"/>
            <a:ext cx="5584898" cy="365125"/>
          </a:xfrm>
        </p:spPr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EB6713-2F4E-936C-3B42-13714A50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B78347-A077-3E96-45B0-67FB360FFD15}"/>
              </a:ext>
            </a:extLst>
          </p:cNvPr>
          <p:cNvSpPr txBox="1">
            <a:spLocks/>
          </p:cNvSpPr>
          <p:nvPr/>
        </p:nvSpPr>
        <p:spPr>
          <a:xfrm>
            <a:off x="5792367" y="698499"/>
            <a:ext cx="466725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0F0"/>
                </a:solidFill>
              </a:rPr>
              <a:t>Presentation Outline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AB6D3-75CA-CC5E-59BE-E75C33929C4A}"/>
              </a:ext>
            </a:extLst>
          </p:cNvPr>
          <p:cNvSpPr txBox="1"/>
          <p:nvPr/>
        </p:nvSpPr>
        <p:spPr>
          <a:xfrm>
            <a:off x="1164447" y="2762371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Simulation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401049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429971" y="3060686"/>
            <a:ext cx="3245333" cy="736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54FD6F-FAA3-4478-974E-2B179938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77" y="661987"/>
            <a:ext cx="5937885" cy="5534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82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3245333" cy="736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2EFEA-FC33-D52E-1CD4-A15E62357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1"/>
          <a:stretch/>
        </p:blipFill>
        <p:spPr>
          <a:xfrm>
            <a:off x="6424612" y="1238250"/>
            <a:ext cx="5091113" cy="3988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F06B8-EBFE-2711-1615-A5790195F2DC}"/>
              </a:ext>
            </a:extLst>
          </p:cNvPr>
          <p:cNvSpPr txBox="1"/>
          <p:nvPr/>
        </p:nvSpPr>
        <p:spPr>
          <a:xfrm>
            <a:off x="419100" y="1038225"/>
            <a:ext cx="7048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1.  FIFA Soccer Rankings (August 1993 to April, 2018)</a:t>
            </a:r>
          </a:p>
          <a:p>
            <a:r>
              <a:rPr lang="en-US" dirty="0"/>
              <a:t>	To ascertain team performances over time. Serves as a</a:t>
            </a:r>
          </a:p>
          <a:p>
            <a:r>
              <a:rPr lang="en-US" dirty="0"/>
              <a:t>	decent predictor of team performances.</a:t>
            </a:r>
          </a:p>
          <a:p>
            <a:r>
              <a:rPr lang="en-US" dirty="0"/>
              <a:t>	sample attributes: monthly Ranking, points rank change, etc.</a:t>
            </a:r>
          </a:p>
          <a:p>
            <a:r>
              <a:rPr lang="en-US" dirty="0"/>
              <a:t>	</a:t>
            </a:r>
            <a:r>
              <a:rPr lang="en-US" i="1" dirty="0"/>
              <a:t>Source: GitHub. Accessible via this </a:t>
            </a:r>
            <a:r>
              <a:rPr lang="en-US" i="1" dirty="0">
                <a:hlinkClick r:id="rId3"/>
              </a:rPr>
              <a:t>link</a:t>
            </a:r>
            <a:r>
              <a:rPr lang="en-US" i="1" dirty="0"/>
              <a:t> </a:t>
            </a:r>
          </a:p>
          <a:p>
            <a:r>
              <a:rPr lang="en-US" dirty="0"/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3D73F-9CC3-A5E9-BDAE-EB6E1A6B0EBE}"/>
              </a:ext>
            </a:extLst>
          </p:cNvPr>
          <p:cNvSpPr txBox="1"/>
          <p:nvPr/>
        </p:nvSpPr>
        <p:spPr>
          <a:xfrm>
            <a:off x="419099" y="2535903"/>
            <a:ext cx="71984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2.  Past International Soccer Matches (1872 to 2018)</a:t>
            </a:r>
          </a:p>
          <a:p>
            <a:r>
              <a:rPr lang="en-US" dirty="0"/>
              <a:t>	To access team strengths against various opponents</a:t>
            </a:r>
          </a:p>
          <a:p>
            <a:r>
              <a:rPr lang="en-US" dirty="0"/>
              <a:t>	sample attributes: scores, tournament type, venue, etc.</a:t>
            </a:r>
          </a:p>
          <a:p>
            <a:r>
              <a:rPr lang="en-US" i="1" dirty="0"/>
              <a:t>	Source: Kaggle. Accessible via this </a:t>
            </a:r>
            <a:r>
              <a:rPr lang="en-US" i="1" dirty="0">
                <a:hlinkClick r:id="rId4"/>
              </a:rPr>
              <a:t>link</a:t>
            </a:r>
            <a:endParaRPr lang="en-US" i="1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06319-1BE3-30CA-B2DE-81EC93AB9446}"/>
              </a:ext>
            </a:extLst>
          </p:cNvPr>
          <p:cNvSpPr txBox="1"/>
          <p:nvPr/>
        </p:nvSpPr>
        <p:spPr>
          <a:xfrm>
            <a:off x="419097" y="3901542"/>
            <a:ext cx="74964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3.  FIFA World Cup 2022 data set</a:t>
            </a:r>
          </a:p>
          <a:p>
            <a:r>
              <a:rPr lang="en-US" dirty="0"/>
              <a:t>	To generate and simulate the impending  World Cup</a:t>
            </a:r>
          </a:p>
          <a:p>
            <a:r>
              <a:rPr lang="en-US" dirty="0"/>
              <a:t>	Main attributes: opponents, previous matches, titles won, etc.</a:t>
            </a:r>
          </a:p>
          <a:p>
            <a:r>
              <a:rPr lang="en-US" i="1" dirty="0"/>
              <a:t>	Source: Kaggle. Accessible via this </a:t>
            </a:r>
            <a:r>
              <a:rPr lang="en-US" i="1" dirty="0">
                <a:hlinkClick r:id="rId5"/>
              </a:rPr>
              <a:t>link</a:t>
            </a:r>
            <a:endParaRPr lang="en-US" i="1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</a:t>
            </a:r>
            <a:r>
              <a:rPr lang="en-US" dirty="0"/>
              <a:t>: data here is for FIFA 2018 world cup: But I updated it with the current world cup information </a:t>
            </a:r>
          </a:p>
        </p:txBody>
      </p:sp>
    </p:spTree>
    <p:extLst>
      <p:ext uri="{BB962C8B-B14F-4D97-AF65-F5344CB8AC3E}">
        <p14:creationId xmlns:p14="http://schemas.microsoft.com/office/powerpoint/2010/main" val="4011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246740" y="619284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Exploration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AE281-B7D5-6E5A-23F0-CDD0B0114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8" y="2553297"/>
            <a:ext cx="11550444" cy="3098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36230-DCD8-DB19-652E-877B85083081}"/>
              </a:ext>
            </a:extLst>
          </p:cNvPr>
          <p:cNvSpPr txBox="1"/>
          <p:nvPr/>
        </p:nvSpPr>
        <p:spPr>
          <a:xfrm>
            <a:off x="463826" y="1879943"/>
            <a:ext cx="666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of the </a:t>
            </a:r>
            <a:r>
              <a:rPr lang="en-US" dirty="0">
                <a:solidFill>
                  <a:srgbClr val="00B0F0"/>
                </a:solidFill>
              </a:rPr>
              <a:t>FIFA Ranking dataset</a:t>
            </a:r>
            <a:r>
              <a:rPr lang="en-US" dirty="0"/>
              <a:t>: sample Attributes and values</a:t>
            </a:r>
          </a:p>
        </p:txBody>
      </p:sp>
    </p:spTree>
    <p:extLst>
      <p:ext uri="{BB962C8B-B14F-4D97-AF65-F5344CB8AC3E}">
        <p14:creationId xmlns:p14="http://schemas.microsoft.com/office/powerpoint/2010/main" val="268727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206984" y="474085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Exploration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B6228-8697-92BC-592B-590A64458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"/>
          <a:stretch/>
        </p:blipFill>
        <p:spPr>
          <a:xfrm>
            <a:off x="219486" y="2292993"/>
            <a:ext cx="11753028" cy="3581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FA0A05-588D-E4F0-FFC8-72AA8C77E579}"/>
              </a:ext>
            </a:extLst>
          </p:cNvPr>
          <p:cNvSpPr txBox="1"/>
          <p:nvPr/>
        </p:nvSpPr>
        <p:spPr>
          <a:xfrm>
            <a:off x="463826" y="1764392"/>
            <a:ext cx="69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of the </a:t>
            </a:r>
            <a:r>
              <a:rPr lang="en-US" dirty="0">
                <a:solidFill>
                  <a:srgbClr val="00B0F0"/>
                </a:solidFill>
              </a:rPr>
              <a:t>Past matches dataset</a:t>
            </a:r>
            <a:r>
              <a:rPr lang="en-US" dirty="0"/>
              <a:t>: sample Attributes and values</a:t>
            </a:r>
          </a:p>
        </p:txBody>
      </p:sp>
    </p:spTree>
    <p:extLst>
      <p:ext uri="{BB962C8B-B14F-4D97-AF65-F5344CB8AC3E}">
        <p14:creationId xmlns:p14="http://schemas.microsoft.com/office/powerpoint/2010/main" val="23113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612736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Exploration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67471-5584-CDA1-EC36-C6B37C854704}"/>
              </a:ext>
            </a:extLst>
          </p:cNvPr>
          <p:cNvSpPr txBox="1"/>
          <p:nvPr/>
        </p:nvSpPr>
        <p:spPr>
          <a:xfrm>
            <a:off x="463826" y="1735559"/>
            <a:ext cx="708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of the </a:t>
            </a:r>
            <a:r>
              <a:rPr lang="en-US" dirty="0">
                <a:solidFill>
                  <a:srgbClr val="00B0F0"/>
                </a:solidFill>
              </a:rPr>
              <a:t>2022 World cup dataset</a:t>
            </a:r>
            <a:r>
              <a:rPr lang="en-US" dirty="0"/>
              <a:t>: sample Attributes and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A0184-5842-5288-4AA3-8DC85D227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1" y="2218144"/>
            <a:ext cx="11076241" cy="38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338077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Feature Extraction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8362C-A881-92C3-FCCA-BAD2F9F11923}"/>
              </a:ext>
            </a:extLst>
          </p:cNvPr>
          <p:cNvSpPr txBox="1"/>
          <p:nvPr/>
        </p:nvSpPr>
        <p:spPr>
          <a:xfrm flipH="1">
            <a:off x="452592" y="1756292"/>
            <a:ext cx="977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Features were extracted from the datasets to be used for modelling as shown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5DC66-773F-608E-80D9-A7C66D68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" y="2477002"/>
            <a:ext cx="12033095" cy="23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288498" y="508755"/>
            <a:ext cx="8222353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Modelling: Training Logit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8C043-8C15-F1F1-6A13-FC9EBF1B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7" y="1736809"/>
            <a:ext cx="11349202" cy="42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404649"/>
            <a:ext cx="8364117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Modelling: Performance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CDABF-BD83-7DF9-CE12-5BC8E383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1" y="1933253"/>
            <a:ext cx="8364117" cy="3982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2AED86-3491-B69C-3726-61337750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17" y="1983742"/>
            <a:ext cx="5553850" cy="34580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9F61D4-4FE1-4740-13A5-562B39DB705E}"/>
              </a:ext>
            </a:extLst>
          </p:cNvPr>
          <p:cNvSpPr/>
          <p:nvPr/>
        </p:nvSpPr>
        <p:spPr>
          <a:xfrm>
            <a:off x="821635" y="4214192"/>
            <a:ext cx="4094922" cy="2650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E85DA6-0E2F-92D2-51F4-6014C51F87AE}"/>
                  </a:ext>
                </a:extLst>
              </p:cNvPr>
              <p:cNvSpPr txBox="1"/>
              <p:nvPr/>
            </p:nvSpPr>
            <p:spPr>
              <a:xfrm>
                <a:off x="8218426" y="1595727"/>
                <a:ext cx="2484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Model Accuracy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𝟔𝟖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E85DA6-0E2F-92D2-51F4-6014C51F8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26" y="1595727"/>
                <a:ext cx="2484526" cy="369332"/>
              </a:xfrm>
              <a:prstGeom prst="rect">
                <a:avLst/>
              </a:prstGeom>
              <a:blipFill>
                <a:blip r:embed="rId4"/>
                <a:stretch>
                  <a:fillRect l="-196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0295F40-9E7A-42C4-BE42-4ED1C55B305D}"/>
              </a:ext>
            </a:extLst>
          </p:cNvPr>
          <p:cNvSpPr txBox="1"/>
          <p:nvPr/>
        </p:nvSpPr>
        <p:spPr>
          <a:xfrm>
            <a:off x="8241751" y="573059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44D38-0853-FB11-4F62-8CB3E22B158B}"/>
              </a:ext>
            </a:extLst>
          </p:cNvPr>
          <p:cNvSpPr txBox="1"/>
          <p:nvPr/>
        </p:nvSpPr>
        <p:spPr>
          <a:xfrm>
            <a:off x="7752784" y="334343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  <a:r>
              <a:rPr lang="en-US" b="1" dirty="0">
                <a:solidFill>
                  <a:schemeClr val="bg1"/>
                </a:solidFill>
              </a:rPr>
              <a:t>TP </a:t>
            </a:r>
            <a:r>
              <a:rPr lang="en-US" dirty="0"/>
              <a:t>         	</a:t>
            </a:r>
            <a:r>
              <a:rPr lang="en-US" b="1" dirty="0"/>
              <a:t>     FN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6BBDF-84F7-EA06-D1F6-48607E4789EE}"/>
              </a:ext>
            </a:extLst>
          </p:cNvPr>
          <p:cNvSpPr txBox="1"/>
          <p:nvPr/>
        </p:nvSpPr>
        <p:spPr>
          <a:xfrm>
            <a:off x="7752784" y="4610172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  <a:r>
              <a:rPr lang="en-US" b="1" dirty="0"/>
              <a:t>FP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         	</a:t>
            </a:r>
            <a:r>
              <a:rPr lang="en-US" b="1" dirty="0"/>
              <a:t>     </a:t>
            </a:r>
            <a:r>
              <a:rPr lang="en-US" b="1" dirty="0">
                <a:solidFill>
                  <a:schemeClr val="bg1"/>
                </a:solidFill>
              </a:rPr>
              <a:t>TN</a:t>
            </a:r>
          </a:p>
        </p:txBody>
      </p:sp>
    </p:spTree>
    <p:extLst>
      <p:ext uri="{BB962C8B-B14F-4D97-AF65-F5344CB8AC3E}">
        <p14:creationId xmlns:p14="http://schemas.microsoft.com/office/powerpoint/2010/main" val="10635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D473-D9F2-0060-5C35-04F016D4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04" y="673098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Section 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04E8D-30BE-03BC-47B7-C89BC734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33" y="2431731"/>
            <a:ext cx="4210623" cy="4197351"/>
          </a:xfrm>
        </p:spPr>
        <p:txBody>
          <a:bodyPr/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 Introduction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 Mathematical Background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Derivation of Logistic Model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Maximum Likelihood Estimation (MLE)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Performance of the Logit Model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D974C-4789-7CCB-F86F-4F9760D1F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2368"/>
            <a:ext cx="4667250" cy="317682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54F80B4-86BA-A3A6-4A68-04B4139A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9D2B-1DE1-49DE-A0F8-A20D2348968F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7685CC-B7FB-4EC2-DC0E-B6155152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5877" y="6446520"/>
            <a:ext cx="5697126" cy="365125"/>
          </a:xfrm>
        </p:spPr>
        <p:txBody>
          <a:bodyPr/>
          <a:lstStyle/>
          <a:p>
            <a:r>
              <a:rPr lang="pt-BR" dirty="0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EB6713-2F4E-936C-3B42-13714A50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A91B47-1144-4353-187F-D485938E900E}"/>
              </a:ext>
            </a:extLst>
          </p:cNvPr>
          <p:cNvSpPr txBox="1">
            <a:spLocks/>
          </p:cNvSpPr>
          <p:nvPr/>
        </p:nvSpPr>
        <p:spPr>
          <a:xfrm>
            <a:off x="5792367" y="1334322"/>
            <a:ext cx="466725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0F0"/>
                </a:solidFill>
              </a:rPr>
              <a:t>Presentation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22396-BEFE-F643-7039-316D5B3AF6E8}"/>
              </a:ext>
            </a:extLst>
          </p:cNvPr>
          <p:cNvSpPr txBox="1"/>
          <p:nvPr/>
        </p:nvSpPr>
        <p:spPr>
          <a:xfrm>
            <a:off x="1726422" y="27670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9929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239699" y="46037"/>
            <a:ext cx="75995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Data Modelling: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32C8B-0ABA-2483-C1AC-8F8DB548C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2"/>
          <a:stretch/>
        </p:blipFill>
        <p:spPr>
          <a:xfrm>
            <a:off x="37086" y="1035923"/>
            <a:ext cx="5833628" cy="4821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64A44B-8A95-63AF-7CBD-D413AE6EE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678"/>
          <a:stretch/>
        </p:blipFill>
        <p:spPr>
          <a:xfrm>
            <a:off x="6096000" y="1406936"/>
            <a:ext cx="5833628" cy="990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CD5BBB-2C27-12CB-382C-35243FD6D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7" y="2730763"/>
            <a:ext cx="4429743" cy="32865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7309D8-9377-0E2A-754D-58F90712ED0D}"/>
                  </a:ext>
                </a:extLst>
              </p14:cNvPr>
              <p14:cNvContentPartPr/>
              <p14:nvPr/>
            </p14:nvContentPartPr>
            <p14:xfrm>
              <a:off x="8387901" y="3397122"/>
              <a:ext cx="2016000" cy="1015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7309D8-9377-0E2A-754D-58F90712ED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8261" y="3217482"/>
                <a:ext cx="2195640" cy="13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0DFD14-0D93-F4BE-100C-6B92422480AE}"/>
                  </a:ext>
                </a:extLst>
              </p14:cNvPr>
              <p14:cNvContentPartPr/>
              <p14:nvPr/>
            </p14:nvContentPartPr>
            <p14:xfrm>
              <a:off x="10003941" y="3259602"/>
              <a:ext cx="518040" cy="66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0DFD14-0D93-F4BE-100C-6B9242248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14301" y="3079602"/>
                <a:ext cx="6976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E1A2C70-8993-17CE-8264-A58FD5BE0443}"/>
                  </a:ext>
                </a:extLst>
              </p14:cNvPr>
              <p14:cNvContentPartPr/>
              <p14:nvPr/>
            </p14:nvContentPartPr>
            <p14:xfrm>
              <a:off x="9314541" y="3378762"/>
              <a:ext cx="518400" cy="449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E1A2C70-8993-17CE-8264-A58FD5BE04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24901" y="3198762"/>
                <a:ext cx="69804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6AB49CC-A679-469D-3878-5DBDC6A94DD0}"/>
                  </a:ext>
                </a:extLst>
              </p14:cNvPr>
              <p14:cNvContentPartPr/>
              <p14:nvPr/>
            </p14:nvContentPartPr>
            <p14:xfrm>
              <a:off x="9237141" y="3352122"/>
              <a:ext cx="649080" cy="330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6AB49CC-A679-469D-3878-5DBDC6A94D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47141" y="3172482"/>
                <a:ext cx="82872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061246-227B-4425-5BD6-B05FFB88E5EE}"/>
                  </a:ext>
                </a:extLst>
              </p14:cNvPr>
              <p14:cNvContentPartPr/>
              <p14:nvPr/>
            </p14:nvContentPartPr>
            <p14:xfrm>
              <a:off x="9236421" y="368368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061246-227B-4425-5BD6-B05FFB88E5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6781" y="350404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1DB7AC8-02BD-E8AF-DEA6-4DEB5849476D}"/>
                  </a:ext>
                </a:extLst>
              </p14:cNvPr>
              <p14:cNvContentPartPr/>
              <p14:nvPr/>
            </p14:nvContentPartPr>
            <p14:xfrm>
              <a:off x="8874621" y="3497922"/>
              <a:ext cx="507960" cy="19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1DB7AC8-02BD-E8AF-DEA6-4DEB584947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84621" y="3318282"/>
                <a:ext cx="68760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7B2AF7E-8CF3-F42D-C511-2F47281D2D58}"/>
                  </a:ext>
                </a:extLst>
              </p14:cNvPr>
              <p14:cNvContentPartPr/>
              <p14:nvPr/>
            </p14:nvContentPartPr>
            <p14:xfrm>
              <a:off x="7504101" y="3736962"/>
              <a:ext cx="1348200" cy="1265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7B2AF7E-8CF3-F42D-C511-2F47281D2D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14101" y="3556962"/>
                <a:ext cx="1527840" cy="16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FE0B93-77CB-E57F-9D77-F8ED68AD7A07}"/>
                  </a:ext>
                </a:extLst>
              </p14:cNvPr>
              <p14:cNvContentPartPr/>
              <p14:nvPr/>
            </p14:nvContentPartPr>
            <p14:xfrm>
              <a:off x="7393581" y="4823082"/>
              <a:ext cx="213120" cy="369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FE0B93-77CB-E57F-9D77-F8ED68AD7A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03581" y="4643442"/>
                <a:ext cx="39276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9762B04-8304-920A-E985-541BBAC44F09}"/>
                  </a:ext>
                </a:extLst>
              </p14:cNvPr>
              <p14:cNvContentPartPr/>
              <p14:nvPr/>
            </p14:nvContentPartPr>
            <p14:xfrm>
              <a:off x="7347501" y="5207922"/>
              <a:ext cx="47160" cy="177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9762B04-8304-920A-E985-541BBAC44F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57501" y="5027922"/>
                <a:ext cx="226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F712F2F-B7A4-F5C5-AC32-459311A8110C}"/>
                  </a:ext>
                </a:extLst>
              </p14:cNvPr>
              <p14:cNvContentPartPr/>
              <p14:nvPr/>
            </p14:nvContentPartPr>
            <p14:xfrm>
              <a:off x="7341381" y="5353002"/>
              <a:ext cx="701280" cy="40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F712F2F-B7A4-F5C5-AC32-459311A8110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51381" y="5173362"/>
                <a:ext cx="880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FC6F782-6C98-B9BA-6875-335DD9296592}"/>
                  </a:ext>
                </a:extLst>
              </p14:cNvPr>
              <p14:cNvContentPartPr/>
              <p14:nvPr/>
            </p14:nvContentPartPr>
            <p14:xfrm>
              <a:off x="7850061" y="5387922"/>
              <a:ext cx="8280" cy="5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FC6F782-6C98-B9BA-6875-335DD929659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60421" y="5208282"/>
                <a:ext cx="1879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A3D6E6-1900-067D-1017-EDB93B192292}"/>
                  </a:ext>
                </a:extLst>
              </p14:cNvPr>
              <p14:cNvContentPartPr/>
              <p14:nvPr/>
            </p14:nvContentPartPr>
            <p14:xfrm>
              <a:off x="7845021" y="5325282"/>
              <a:ext cx="1522800" cy="55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A3D6E6-1900-067D-1017-EDB93B19229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55381" y="5145282"/>
                <a:ext cx="1702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A37482D-D36B-204F-C29C-DCFB6FA023C3}"/>
                  </a:ext>
                </a:extLst>
              </p14:cNvPr>
              <p14:cNvContentPartPr/>
              <p14:nvPr/>
            </p14:nvContentPartPr>
            <p14:xfrm>
              <a:off x="9090981" y="5286402"/>
              <a:ext cx="408600" cy="15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A37482D-D36B-204F-C29C-DCFB6FA023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00981" y="5106402"/>
                <a:ext cx="5882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2AC90D-038E-C290-7B98-A16384F5DF0A}"/>
                  </a:ext>
                </a:extLst>
              </p14:cNvPr>
              <p14:cNvContentPartPr/>
              <p14:nvPr/>
            </p14:nvContentPartPr>
            <p14:xfrm>
              <a:off x="9246501" y="5340042"/>
              <a:ext cx="14832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2AC90D-038E-C290-7B98-A16384F5DF0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56861" y="5160402"/>
                <a:ext cx="327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88E5D7A-1605-56A5-71AD-EEB0B2C5261E}"/>
                  </a:ext>
                </a:extLst>
              </p14:cNvPr>
              <p14:cNvContentPartPr/>
              <p14:nvPr/>
            </p14:nvContentPartPr>
            <p14:xfrm>
              <a:off x="9329301" y="5340042"/>
              <a:ext cx="360" cy="5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88E5D7A-1605-56A5-71AD-EEB0B2C526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39301" y="5160402"/>
                <a:ext cx="1800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9ACFC93-D017-BB71-A5E9-A47BCB7EFDA8}"/>
                  </a:ext>
                </a:extLst>
              </p14:cNvPr>
              <p14:cNvContentPartPr/>
              <p14:nvPr/>
            </p14:nvContentPartPr>
            <p14:xfrm>
              <a:off x="9213021" y="3167082"/>
              <a:ext cx="1443960" cy="2214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9ACFC93-D017-BB71-A5E9-A47BCB7EFD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123021" y="2987082"/>
                <a:ext cx="1623600" cy="25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31AA611-A4FF-FAA3-A8E5-C3BFFF371F3C}"/>
                  </a:ext>
                </a:extLst>
              </p14:cNvPr>
              <p14:cNvContentPartPr/>
              <p14:nvPr/>
            </p14:nvContentPartPr>
            <p14:xfrm>
              <a:off x="7645581" y="3339162"/>
              <a:ext cx="2903400" cy="1852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31AA611-A4FF-FAA3-A8E5-C3BFFF371F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55581" y="3159162"/>
                <a:ext cx="3083040" cy="22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50FE0C1-D368-A561-B897-F90320A72FEC}"/>
                  </a:ext>
                </a:extLst>
              </p14:cNvPr>
              <p14:cNvContentPartPr/>
              <p14:nvPr/>
            </p14:nvContentPartPr>
            <p14:xfrm>
              <a:off x="8520741" y="4134042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50FE0C1-D368-A561-B897-F90320A72FE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512101" y="41250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 – Group Stages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BED9F-1BD3-4E32-05D4-C4E1E10A9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b="8333"/>
          <a:stretch/>
        </p:blipFill>
        <p:spPr>
          <a:xfrm>
            <a:off x="1345717" y="1153816"/>
            <a:ext cx="8893326" cy="49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 – Group Stages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770-4762-6096-5056-A645CAFE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9" y="1385178"/>
            <a:ext cx="8828095" cy="4810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CE61B-83F4-0E22-D89F-3B71B5C086DE}"/>
              </a:ext>
            </a:extLst>
          </p:cNvPr>
          <p:cNvSpPr txBox="1"/>
          <p:nvPr/>
        </p:nvSpPr>
        <p:spPr>
          <a:xfrm>
            <a:off x="356371" y="10423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993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 – Group Stages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CE61B-83F4-0E22-D89F-3B71B5C086DE}"/>
              </a:ext>
            </a:extLst>
          </p:cNvPr>
          <p:cNvSpPr txBox="1"/>
          <p:nvPr/>
        </p:nvSpPr>
        <p:spPr>
          <a:xfrm>
            <a:off x="356371" y="104235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cont’d</a:t>
            </a:r>
            <a:r>
              <a:rPr lang="en-US" b="1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686C49-FA05-E2DB-9F56-51DE3CA8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9" y="1706047"/>
            <a:ext cx="10354254" cy="4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769786" y="163551"/>
            <a:ext cx="6036158" cy="6101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 – Group Stages: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DEABB-E297-F601-AA9E-F5D4887A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16" y="1014989"/>
            <a:ext cx="4481615" cy="5081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4A3A7-F36B-F184-8FA9-3FC06E8B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0" y="973092"/>
            <a:ext cx="4623049" cy="51650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7F40ED-ACCC-0135-B076-AC3C5D1029D9}"/>
              </a:ext>
            </a:extLst>
          </p:cNvPr>
          <p:cNvSpPr/>
          <p:nvPr/>
        </p:nvSpPr>
        <p:spPr>
          <a:xfrm>
            <a:off x="1044271" y="921588"/>
            <a:ext cx="4892704" cy="521656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5C2C16-08C5-E96A-DBA8-C65B694B00CB}"/>
              </a:ext>
            </a:extLst>
          </p:cNvPr>
          <p:cNvSpPr/>
          <p:nvPr/>
        </p:nvSpPr>
        <p:spPr>
          <a:xfrm>
            <a:off x="6321909" y="921588"/>
            <a:ext cx="4892704" cy="521656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7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29227"/>
            <a:ext cx="9076497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 – Group Table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A0EBBB-508C-7CE6-7FCD-8A6F2005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80" y="1014075"/>
            <a:ext cx="10697672" cy="51215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CBD51B-3D0A-954F-482F-777BAB2F7E88}"/>
              </a:ext>
            </a:extLst>
          </p:cNvPr>
          <p:cNvSpPr/>
          <p:nvPr/>
        </p:nvSpPr>
        <p:spPr>
          <a:xfrm>
            <a:off x="9772858" y="1393335"/>
            <a:ext cx="537333" cy="48546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184A56-752F-12A1-201F-1B44AD7378D8}"/>
              </a:ext>
            </a:extLst>
          </p:cNvPr>
          <p:cNvSpPr/>
          <p:nvPr/>
        </p:nvSpPr>
        <p:spPr>
          <a:xfrm>
            <a:off x="1345717" y="2067339"/>
            <a:ext cx="10058400" cy="10336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Simulation: Elimination Stages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8362C-A881-92C3-FCCA-BAD2F9F11923}"/>
              </a:ext>
            </a:extLst>
          </p:cNvPr>
          <p:cNvSpPr txBox="1"/>
          <p:nvPr/>
        </p:nvSpPr>
        <p:spPr>
          <a:xfrm flipH="1">
            <a:off x="484283" y="1114260"/>
            <a:ext cx="86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81917-F528-8C81-7036-DE14F74D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17" y="1114260"/>
            <a:ext cx="9004231" cy="51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6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Simulation: Elimination Stages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8362C-A881-92C3-FCCA-BAD2F9F11923}"/>
              </a:ext>
            </a:extLst>
          </p:cNvPr>
          <p:cNvSpPr txBox="1"/>
          <p:nvPr/>
        </p:nvSpPr>
        <p:spPr>
          <a:xfrm flipH="1">
            <a:off x="484283" y="1114260"/>
            <a:ext cx="86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79D8E-54C4-11BB-215D-1EC99A9F1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91" y="1467027"/>
            <a:ext cx="9691595" cy="44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8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8606666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Simulation: Elimination Stages: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38F29D-78D1-D0FC-5F39-3A8D39F13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6" y="1108330"/>
            <a:ext cx="6052667" cy="5131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7EAA22-2C6A-25B5-B9C6-5F498B032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3420"/>
            <a:ext cx="5758805" cy="3239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F57AE-5F57-AD10-D400-A4E2B851D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118" y="878268"/>
            <a:ext cx="1512718" cy="1783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F7B5C-D249-4B9F-3082-1CACB6F51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85142" y="981337"/>
            <a:ext cx="2660798" cy="15964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3470E1-43D3-F7E9-0F8D-C8F89CC4B152}"/>
              </a:ext>
            </a:extLst>
          </p:cNvPr>
          <p:cNvSpPr/>
          <p:nvPr/>
        </p:nvSpPr>
        <p:spPr>
          <a:xfrm>
            <a:off x="230156" y="5420139"/>
            <a:ext cx="5563525" cy="6626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CD265-B57F-03A0-A07E-2FD71CF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87C-738D-49A7-94F7-5A0F2DCD1828}" type="datetime1">
              <a:rPr lang="en-US" smtClean="0"/>
              <a:pPr/>
              <a:t>6/5/2022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B20D9-9CDF-BBD7-41BA-51C6148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8B118-092C-036F-DFC4-6B40AF5D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4DC29-49E5-8A7F-524E-FEC0AE2758B4}"/>
              </a:ext>
            </a:extLst>
          </p:cNvPr>
          <p:cNvSpPr txBox="1">
            <a:spLocks/>
          </p:cNvSpPr>
          <p:nvPr/>
        </p:nvSpPr>
        <p:spPr>
          <a:xfrm>
            <a:off x="1345717" y="13015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745A5-97B8-823C-F26B-C7884B1923A2}"/>
              </a:ext>
            </a:extLst>
          </p:cNvPr>
          <p:cNvSpPr txBox="1">
            <a:spLocks/>
          </p:cNvSpPr>
          <p:nvPr/>
        </p:nvSpPr>
        <p:spPr>
          <a:xfrm>
            <a:off x="1345717" y="489935"/>
            <a:ext cx="6036158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354CE-6871-1726-3B50-8C2FD15115D3}"/>
              </a:ext>
            </a:extLst>
          </p:cNvPr>
          <p:cNvSpPr txBox="1"/>
          <p:nvPr/>
        </p:nvSpPr>
        <p:spPr>
          <a:xfrm>
            <a:off x="914400" y="1736035"/>
            <a:ext cx="106869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 this Presentation:</a:t>
            </a:r>
          </a:p>
          <a:p>
            <a:endParaRPr 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I demonstrated the use of logistic regression in predicting the winner of the world cup by simulating each </a:t>
            </a:r>
          </a:p>
          <a:p>
            <a:r>
              <a:rPr lang="en-US" dirty="0"/>
              <a:t>     individual match with a model accuracy of 68%</a:t>
            </a:r>
          </a:p>
          <a:p>
            <a:endParaRPr 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Also, I gave a brief explanation on the underlying mathematical model behind Logistic Regression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With further extensive Feature engineering, the accuracy can be enhanced.</a:t>
            </a:r>
          </a:p>
        </p:txBody>
      </p:sp>
    </p:spTree>
    <p:extLst>
      <p:ext uri="{BB962C8B-B14F-4D97-AF65-F5344CB8AC3E}">
        <p14:creationId xmlns:p14="http://schemas.microsoft.com/office/powerpoint/2010/main" val="313524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79E9-2266-D0C9-B6C6-BCC788AB18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0175" y="617432"/>
            <a:ext cx="10058400" cy="771525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Introduction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4AA20DBD-044E-7557-A6BD-F77A214FA6B3}"/>
              </a:ext>
            </a:extLst>
          </p:cNvPr>
          <p:cNvSpPr txBox="1">
            <a:spLocks/>
          </p:cNvSpPr>
          <p:nvPr/>
        </p:nvSpPr>
        <p:spPr>
          <a:xfrm>
            <a:off x="316230" y="1698562"/>
            <a:ext cx="4639736" cy="276051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world cup is national sporting event organized by FIFA every </a:t>
            </a:r>
            <a:r>
              <a:rPr lang="en-US" dirty="0">
                <a:solidFill>
                  <a:srgbClr val="00B0F0"/>
                </a:solidFill>
              </a:rPr>
              <a:t>4 years.</a:t>
            </a:r>
          </a:p>
          <a:p>
            <a:r>
              <a:rPr lang="en-US" dirty="0"/>
              <a:t>Competition is made up of </a:t>
            </a:r>
            <a:r>
              <a:rPr lang="en-US" dirty="0">
                <a:solidFill>
                  <a:srgbClr val="00B0F0"/>
                </a:solidFill>
              </a:rPr>
              <a:t>32 countries </a:t>
            </a:r>
            <a:r>
              <a:rPr lang="en-US" dirty="0"/>
              <a:t>who make it through various qualification games.</a:t>
            </a:r>
          </a:p>
          <a:p>
            <a:r>
              <a:rPr lang="en-US" dirty="0">
                <a:solidFill>
                  <a:schemeClr val="tx1"/>
                </a:solidFill>
              </a:rPr>
              <a:t>This year’s tournament takes place at Qatar in November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D4B1297-1752-DA3D-0810-A9EFC81A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FDFB-42F0-4184-91C4-C18F4347F299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8D3A9557-5BC9-F745-47F7-5E6D30B9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4184EE1-3B04-1613-1850-D1064242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CC047C2-36B7-CEF1-AEA8-2B88265E7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82" y="1816396"/>
            <a:ext cx="6035040" cy="3395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353950-0FC0-3A00-DC41-BFCD029E1308}"/>
              </a:ext>
            </a:extLst>
          </p:cNvPr>
          <p:cNvSpPr txBox="1"/>
          <p:nvPr/>
        </p:nvSpPr>
        <p:spPr>
          <a:xfrm>
            <a:off x="397878" y="4758357"/>
            <a:ext cx="5033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Goal of the Project:</a:t>
            </a:r>
          </a:p>
          <a:p>
            <a:r>
              <a:rPr lang="en-US" dirty="0"/>
              <a:t>Use of regression analysis (a numerical analysis technique) to predict the country that wins this year’s FIFA world cup tournament at Qatar.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BC1B9E-8E77-0338-8243-2E8472AD5CD1}"/>
              </a:ext>
            </a:extLst>
          </p:cNvPr>
          <p:cNvSpPr txBox="1"/>
          <p:nvPr/>
        </p:nvSpPr>
        <p:spPr>
          <a:xfrm>
            <a:off x="6021453" y="5514974"/>
            <a:ext cx="6162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Guess the country that will win in the chat box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Winner(s) gets 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a dollar </a:t>
            </a:r>
            <a:r>
              <a:rPr lang="en-US" dirty="0">
                <a:sym typeface="Wingdings" panose="05000000000000000000" pitchFamily="2" charset="2"/>
              </a:rPr>
              <a:t>from me.  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A96D3-6DDD-046E-949D-4C594A12C516}"/>
              </a:ext>
            </a:extLst>
          </p:cNvPr>
          <p:cNvSpPr txBox="1"/>
          <p:nvPr/>
        </p:nvSpPr>
        <p:spPr>
          <a:xfrm>
            <a:off x="6302962" y="53303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12807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D9BF-4507-0F13-9EAA-0A436063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007-4FFA-4778-995B-94652F2296DF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1CE97-8524-E113-CD93-40BAF690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32E46-98E0-3D96-8015-DC632BED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7CAAE-03E2-7A9E-BE1A-5871AE219BC1}"/>
              </a:ext>
            </a:extLst>
          </p:cNvPr>
          <p:cNvSpPr txBox="1"/>
          <p:nvPr/>
        </p:nvSpPr>
        <p:spPr>
          <a:xfrm>
            <a:off x="3710604" y="2225093"/>
            <a:ext cx="4041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Brush Script MT" panose="03060802040406070304" pitchFamily="66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36CE2-8DD0-2F36-33BD-D0AF2E588BFB}"/>
              </a:ext>
            </a:extLst>
          </p:cNvPr>
          <p:cNvSpPr txBox="1"/>
          <p:nvPr/>
        </p:nvSpPr>
        <p:spPr>
          <a:xfrm>
            <a:off x="3452905" y="4135910"/>
            <a:ext cx="4556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ELVIS YEBOAH-DUAKO</a:t>
            </a:r>
          </a:p>
          <a:p>
            <a:pPr algn="ctr"/>
            <a:r>
              <a:rPr lang="en-US" dirty="0"/>
              <a:t>MS. Computer Science and Technology</a:t>
            </a:r>
          </a:p>
          <a:p>
            <a:pPr algn="ctr"/>
            <a:r>
              <a:rPr lang="en-US" dirty="0"/>
              <a:t>School of Computer Science and Engineering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06340A-DA1B-9321-3F4A-8C80EFF81116}"/>
              </a:ext>
            </a:extLst>
          </p:cNvPr>
          <p:cNvCxnSpPr/>
          <p:nvPr/>
        </p:nvCxnSpPr>
        <p:spPr>
          <a:xfrm>
            <a:off x="3087754" y="3723859"/>
            <a:ext cx="56056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4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53846CB-E270-3A7E-AFF6-7E78E52D9A1F}"/>
              </a:ext>
            </a:extLst>
          </p:cNvPr>
          <p:cNvSpPr/>
          <p:nvPr/>
        </p:nvSpPr>
        <p:spPr>
          <a:xfrm>
            <a:off x="581025" y="4868503"/>
            <a:ext cx="6242602" cy="13668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6A92E-E77D-799C-C16B-0864C2208EC3}"/>
              </a:ext>
            </a:extLst>
          </p:cNvPr>
          <p:cNvSpPr/>
          <p:nvPr/>
        </p:nvSpPr>
        <p:spPr>
          <a:xfrm>
            <a:off x="581024" y="3110189"/>
            <a:ext cx="6242601" cy="123892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026036-0724-F001-7EEC-731BC5F5F85C}"/>
              </a:ext>
            </a:extLst>
          </p:cNvPr>
          <p:cNvSpPr/>
          <p:nvPr/>
        </p:nvSpPr>
        <p:spPr>
          <a:xfrm>
            <a:off x="581025" y="1314451"/>
            <a:ext cx="6242600" cy="12710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979E9-2266-D0C9-B6C6-BCC788AB18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0650" y="279980"/>
            <a:ext cx="10058400" cy="771525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Mathematical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9EBEF4-6F87-99B8-2D0F-3FE7634A4D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7225" y="1393749"/>
            <a:ext cx="6216996" cy="1320800"/>
          </a:xfrm>
        </p:spPr>
        <p:txBody>
          <a:bodyPr>
            <a:normAutofit/>
          </a:bodyPr>
          <a:lstStyle/>
          <a:p>
            <a:r>
              <a:rPr lang="en-US" sz="1800" dirty="0"/>
              <a:t>Numerical Analysis is the </a:t>
            </a:r>
            <a:r>
              <a:rPr lang="en-US" sz="1800" b="1" dirty="0">
                <a:solidFill>
                  <a:srgbClr val="00B0F0"/>
                </a:solidFill>
              </a:rPr>
              <a:t>design</a:t>
            </a:r>
            <a:r>
              <a:rPr lang="en-US" sz="1800" dirty="0">
                <a:solidFill>
                  <a:srgbClr val="00B0F0"/>
                </a:solidFill>
              </a:rPr>
              <a:t>, </a:t>
            </a:r>
            <a:r>
              <a:rPr lang="en-US" sz="1800" b="1" dirty="0">
                <a:solidFill>
                  <a:srgbClr val="00B0F0"/>
                </a:solidFill>
              </a:rPr>
              <a:t>analysis</a:t>
            </a:r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/>
              <a:t>and </a:t>
            </a:r>
            <a:r>
              <a:rPr lang="en-US" sz="1800" b="1" i="1" dirty="0">
                <a:solidFill>
                  <a:srgbClr val="00B0F0"/>
                </a:solidFill>
              </a:rPr>
              <a:t>implementation</a:t>
            </a:r>
            <a:r>
              <a:rPr lang="en-US" sz="1800" dirty="0"/>
              <a:t> of numerical methods that yield exact or approximate solutions to mathematical problems.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C79376-74EF-4C02-BF49-2C0386201A52}"/>
              </a:ext>
            </a:extLst>
          </p:cNvPr>
          <p:cNvSpPr/>
          <p:nvPr/>
        </p:nvSpPr>
        <p:spPr>
          <a:xfrm>
            <a:off x="7162800" y="1726458"/>
            <a:ext cx="4371975" cy="41028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AD4F80-A18B-03B9-E7D8-2934351CA351}"/>
              </a:ext>
            </a:extLst>
          </p:cNvPr>
          <p:cNvSpPr/>
          <p:nvPr/>
        </p:nvSpPr>
        <p:spPr>
          <a:xfrm>
            <a:off x="7739958" y="1726458"/>
            <a:ext cx="3137591" cy="336941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CB91E0-CF3E-6A31-7A08-DB6FC4AF27B8}"/>
              </a:ext>
            </a:extLst>
          </p:cNvPr>
          <p:cNvSpPr/>
          <p:nvPr/>
        </p:nvSpPr>
        <p:spPr>
          <a:xfrm>
            <a:off x="8256243" y="1724025"/>
            <a:ext cx="2124075" cy="2124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B15A5-89E2-9A06-833C-3C12FAE2115B}"/>
              </a:ext>
            </a:extLst>
          </p:cNvPr>
          <p:cNvSpPr txBox="1"/>
          <p:nvPr/>
        </p:nvSpPr>
        <p:spPr>
          <a:xfrm>
            <a:off x="8647738" y="3978324"/>
            <a:ext cx="132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Regression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4CB6B-312D-2393-BDA2-9EC0447E9105}"/>
              </a:ext>
            </a:extLst>
          </p:cNvPr>
          <p:cNvSpPr txBox="1"/>
          <p:nvPr/>
        </p:nvSpPr>
        <p:spPr>
          <a:xfrm>
            <a:off x="8700258" y="5079201"/>
            <a:ext cx="1236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Numerical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D1DDA-06A6-E858-352E-9D63DA1E6951}"/>
              </a:ext>
            </a:extLst>
          </p:cNvPr>
          <p:cNvSpPr txBox="1"/>
          <p:nvPr/>
        </p:nvSpPr>
        <p:spPr>
          <a:xfrm>
            <a:off x="822877" y="31487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Regression is used in </a:t>
            </a:r>
            <a:r>
              <a:rPr lang="en-US" b="1" dirty="0">
                <a:solidFill>
                  <a:srgbClr val="00B0F0"/>
                </a:solidFill>
              </a:rPr>
              <a:t>establishing relationships </a:t>
            </a:r>
            <a:r>
              <a:rPr lang="en-US" dirty="0"/>
              <a:t>between dependent variables ( outcome/response variable or label) and one or more independent variables (predictors/ features/ covariates).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4D635-6ADE-BCBB-7FA5-812B8F70A7B6}"/>
              </a:ext>
            </a:extLst>
          </p:cNvPr>
          <p:cNvSpPr txBox="1"/>
          <p:nvPr/>
        </p:nvSpPr>
        <p:spPr>
          <a:xfrm>
            <a:off x="767678" y="4978593"/>
            <a:ext cx="6106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 Regression is a regression model used to model the </a:t>
            </a:r>
          </a:p>
          <a:p>
            <a:r>
              <a:rPr lang="en-US" b="1" dirty="0">
                <a:solidFill>
                  <a:srgbClr val="00B0F0"/>
                </a:solidFill>
              </a:rPr>
              <a:t>Probability</a:t>
            </a:r>
            <a:r>
              <a:rPr lang="en-US" dirty="0">
                <a:solidFill>
                  <a:schemeClr val="bg1"/>
                </a:solidFill>
              </a:rPr>
              <a:t> of one event (out of two alternatives) taking place.</a:t>
            </a:r>
          </a:p>
          <a:p>
            <a:r>
              <a:rPr lang="en-US" dirty="0">
                <a:solidFill>
                  <a:schemeClr val="bg1"/>
                </a:solidFill>
              </a:rPr>
              <a:t>It is basically a classification algorithm used to predict a</a:t>
            </a:r>
          </a:p>
          <a:p>
            <a:r>
              <a:rPr lang="en-US" dirty="0">
                <a:solidFill>
                  <a:schemeClr val="bg1"/>
                </a:solidFill>
              </a:rPr>
              <a:t>binary outcome given a set if independent variables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FECB1713-5128-681D-D1BD-9E0435A3222B}"/>
              </a:ext>
            </a:extLst>
          </p:cNvPr>
          <p:cNvSpPr/>
          <p:nvPr/>
        </p:nvSpPr>
        <p:spPr>
          <a:xfrm rot="5400000">
            <a:off x="3219450" y="2752687"/>
            <a:ext cx="428625" cy="199825"/>
          </a:xfrm>
          <a:prstGeom prst="striped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163CF0C6-E942-1F32-BAF0-6AD585D525EA}"/>
              </a:ext>
            </a:extLst>
          </p:cNvPr>
          <p:cNvSpPr/>
          <p:nvPr/>
        </p:nvSpPr>
        <p:spPr>
          <a:xfrm rot="5400000">
            <a:off x="3219450" y="4524742"/>
            <a:ext cx="428625" cy="199825"/>
          </a:xfrm>
          <a:prstGeom prst="striped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DDA15-D749-5958-9816-D58C108B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18291-483B-401A-B13F-B2A49E30EE22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D91AC-2E8F-1A18-FED9-3A2C5535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89F9D2-1790-0C75-9971-DCB8E00D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5" grpId="0"/>
      <p:bldP spid="18" grpId="0"/>
      <p:bldP spid="24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F4B66-305B-F531-25D5-C7EFEB4E602F}"/>
              </a:ext>
            </a:extLst>
          </p:cNvPr>
          <p:cNvSpPr txBox="1"/>
          <p:nvPr/>
        </p:nvSpPr>
        <p:spPr>
          <a:xfrm>
            <a:off x="169492" y="1127196"/>
            <a:ext cx="6538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Mainly used in determining the </a:t>
            </a:r>
            <a:r>
              <a:rPr lang="en-US" b="1" dirty="0">
                <a:solidFill>
                  <a:srgbClr val="00B0F0"/>
                </a:solidFill>
              </a:rPr>
              <a:t>probability of the occurrence </a:t>
            </a:r>
            <a:r>
              <a:rPr lang="en-US" dirty="0"/>
              <a:t>of a categorical dependent variable based on other </a:t>
            </a:r>
            <a:r>
              <a:rPr lang="en-US" b="1" dirty="0">
                <a:solidFill>
                  <a:srgbClr val="00B0F0"/>
                </a:solidFill>
              </a:rPr>
              <a:t>correlated  independent variables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6623F2-E9CB-6223-9D56-27864B6E5141}"/>
              </a:ext>
            </a:extLst>
          </p:cNvPr>
          <p:cNvSpPr txBox="1">
            <a:spLocks/>
          </p:cNvSpPr>
          <p:nvPr/>
        </p:nvSpPr>
        <p:spPr>
          <a:xfrm>
            <a:off x="1441076" y="203525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Logistic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F2753-7C29-CA18-A0A1-252CF330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28" y="1009405"/>
            <a:ext cx="4210048" cy="2910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D13703-5998-BC60-633E-E8493C570AFC}"/>
              </a:ext>
            </a:extLst>
          </p:cNvPr>
          <p:cNvSpPr txBox="1"/>
          <p:nvPr/>
        </p:nvSpPr>
        <p:spPr>
          <a:xfrm>
            <a:off x="4219575" y="2343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D42B12-4F10-6677-C796-0DE2D1A876BA}"/>
              </a:ext>
            </a:extLst>
          </p:cNvPr>
          <p:cNvCxnSpPr/>
          <p:nvPr/>
        </p:nvCxnSpPr>
        <p:spPr>
          <a:xfrm flipV="1">
            <a:off x="8842001" y="2952750"/>
            <a:ext cx="0" cy="600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CFA04E-1C4B-94BE-A43B-71FBCD51876F}"/>
              </a:ext>
            </a:extLst>
          </p:cNvPr>
          <p:cNvCxnSpPr/>
          <p:nvPr/>
        </p:nvCxnSpPr>
        <p:spPr>
          <a:xfrm flipH="1">
            <a:off x="7622801" y="2971800"/>
            <a:ext cx="1219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8">
                <a:extLst>
                  <a:ext uri="{FF2B5EF4-FFF2-40B4-BE49-F238E27FC236}">
                    <a16:creationId xmlns:a16="http://schemas.microsoft.com/office/drawing/2014/main" id="{F5969D43-B44B-1D6D-9B19-46721045E9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5700977"/>
                  </p:ext>
                </p:extLst>
              </p:nvPr>
            </p:nvGraphicFramePr>
            <p:xfrm>
              <a:off x="7432673" y="4206123"/>
              <a:ext cx="4349750" cy="11372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4875">
                      <a:extLst>
                        <a:ext uri="{9D8B030D-6E8A-4147-A177-3AD203B41FA5}">
                          <a16:colId xmlns:a16="http://schemas.microsoft.com/office/drawing/2014/main" val="3513772637"/>
                        </a:ext>
                      </a:extLst>
                    </a:gridCol>
                    <a:gridCol w="2174875">
                      <a:extLst>
                        <a:ext uri="{9D8B030D-6E8A-4147-A177-3AD203B41FA5}">
                          <a16:colId xmlns:a16="http://schemas.microsoft.com/office/drawing/2014/main" val="2015194178"/>
                        </a:ext>
                      </a:extLst>
                    </a:gridCol>
                  </a:tblGrid>
                  <a:tr h="215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789492"/>
                      </a:ext>
                    </a:extLst>
                  </a:tr>
                  <a:tr h="38576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5260769"/>
                      </a:ext>
                    </a:extLst>
                  </a:tr>
                  <a:tr h="38576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789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8">
                <a:extLst>
                  <a:ext uri="{FF2B5EF4-FFF2-40B4-BE49-F238E27FC236}">
                    <a16:creationId xmlns:a16="http://schemas.microsoft.com/office/drawing/2014/main" id="{F5969D43-B44B-1D6D-9B19-46721045E9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5700977"/>
                  </p:ext>
                </p:extLst>
              </p:nvPr>
            </p:nvGraphicFramePr>
            <p:xfrm>
              <a:off x="7432673" y="4206123"/>
              <a:ext cx="4349750" cy="11372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4875">
                      <a:extLst>
                        <a:ext uri="{9D8B030D-6E8A-4147-A177-3AD203B41FA5}">
                          <a16:colId xmlns:a16="http://schemas.microsoft.com/office/drawing/2014/main" val="3513772637"/>
                        </a:ext>
                      </a:extLst>
                    </a:gridCol>
                    <a:gridCol w="2174875">
                      <a:extLst>
                        <a:ext uri="{9D8B030D-6E8A-4147-A177-3AD203B41FA5}">
                          <a16:colId xmlns:a16="http://schemas.microsoft.com/office/drawing/2014/main" val="20151941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" t="-1667" r="-10112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0" t="-1667" r="-1120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789492"/>
                      </a:ext>
                    </a:extLst>
                  </a:tr>
                  <a:tr h="385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" t="-95313" r="-10112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0" t="-95313" r="-1120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5260769"/>
                      </a:ext>
                    </a:extLst>
                  </a:tr>
                  <a:tr h="385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" t="-195313" r="-10112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0" t="-195313" r="-112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7891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2B4AF-EFC5-B304-0ACA-1F2EEDA7B9D4}"/>
                  </a:ext>
                </a:extLst>
              </p:cNvPr>
              <p:cNvSpPr txBox="1"/>
              <p:nvPr/>
            </p:nvSpPr>
            <p:spPr>
              <a:xfrm>
                <a:off x="899958" y="4128435"/>
                <a:ext cx="51954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Dependent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rgbClr val="00B0F0"/>
                    </a:solidFill>
                  </a:rPr>
                  <a:t>Probability of Passing</a:t>
                </a:r>
              </a:p>
              <a:p>
                <a:r>
                  <a:rPr lang="en-US" dirty="0"/>
                  <a:t>Independent variable (x) = </a:t>
                </a:r>
                <a:r>
                  <a:rPr lang="en-US" dirty="0">
                    <a:solidFill>
                      <a:srgbClr val="00B0F0"/>
                    </a:solidFill>
                  </a:rPr>
                  <a:t>Number of study hours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2B4AF-EFC5-B304-0ACA-1F2EEDA7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58" y="4128435"/>
                <a:ext cx="5195461" cy="646331"/>
              </a:xfrm>
              <a:prstGeom prst="rect">
                <a:avLst/>
              </a:prstGeom>
              <a:blipFill>
                <a:blip r:embed="rId4"/>
                <a:stretch>
                  <a:fillRect l="-105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324A7A-7BE7-3DCF-8AE1-0992FD2D2A82}"/>
                  </a:ext>
                </a:extLst>
              </p:cNvPr>
              <p:cNvSpPr txBox="1"/>
              <p:nvPr/>
            </p:nvSpPr>
            <p:spPr>
              <a:xfrm>
                <a:off x="1616683" y="4920289"/>
                <a:ext cx="260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324A7A-7BE7-3DCF-8AE1-0992FD2D2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83" y="4920289"/>
                <a:ext cx="260289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E544BD-C226-73F0-5DD1-D821FAC74896}"/>
              </a:ext>
            </a:extLst>
          </p:cNvPr>
          <p:cNvCxnSpPr>
            <a:cxnSpLocks/>
          </p:cNvCxnSpPr>
          <p:nvPr/>
        </p:nvCxnSpPr>
        <p:spPr>
          <a:xfrm flipV="1">
            <a:off x="10585076" y="1457325"/>
            <a:ext cx="0" cy="20859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CB5106-9DE6-6414-9165-092B14D98E7B}"/>
              </a:ext>
            </a:extLst>
          </p:cNvPr>
          <p:cNvCxnSpPr>
            <a:cxnSpLocks/>
          </p:cNvCxnSpPr>
          <p:nvPr/>
        </p:nvCxnSpPr>
        <p:spPr>
          <a:xfrm flipH="1">
            <a:off x="7622801" y="1457325"/>
            <a:ext cx="296227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AF1FB9B-1417-440A-36DC-C7309D770BF2}"/>
              </a:ext>
            </a:extLst>
          </p:cNvPr>
          <p:cNvSpPr txBox="1"/>
          <p:nvPr/>
        </p:nvSpPr>
        <p:spPr>
          <a:xfrm>
            <a:off x="4657438" y="492028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8215B5-3EE1-E777-91A4-491839816712}"/>
                  </a:ext>
                </a:extLst>
              </p:cNvPr>
              <p:cNvSpPr txBox="1"/>
              <p:nvPr/>
            </p:nvSpPr>
            <p:spPr>
              <a:xfrm>
                <a:off x="641727" y="5189875"/>
                <a:ext cx="454746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= constant term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𝑖𝑛𝑡𝑒𝑟𝑐𝑒𝑝𝑡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rate parameter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= error term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8215B5-3EE1-E777-91A4-491839816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27" y="5189875"/>
                <a:ext cx="4547463" cy="1200329"/>
              </a:xfrm>
              <a:prstGeom prst="rect">
                <a:avLst/>
              </a:prstGeom>
              <a:blipFill>
                <a:blip r:embed="rId6"/>
                <a:stretch>
                  <a:fillRect l="-107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3F0D9E-B6C4-ADFC-665B-7440A1DAED04}"/>
                  </a:ext>
                </a:extLst>
              </p:cNvPr>
              <p:cNvSpPr txBox="1"/>
              <p:nvPr/>
            </p:nvSpPr>
            <p:spPr>
              <a:xfrm>
                <a:off x="6412057" y="5852477"/>
                <a:ext cx="508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3F0D9E-B6C4-ADFC-665B-7440A1DA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057" y="5852477"/>
                <a:ext cx="508741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96F2BA-EE1B-E909-B847-04B259FA3854}"/>
                  </a:ext>
                </a:extLst>
              </p:cNvPr>
              <p:cNvSpPr txBox="1"/>
              <p:nvPr/>
            </p:nvSpPr>
            <p:spPr>
              <a:xfrm>
                <a:off x="6096000" y="5444607"/>
                <a:ext cx="5223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</a:t>
                </a:r>
                <a:r>
                  <a:rPr lang="en-US" dirty="0"/>
                  <a:t>: For multiple regression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features: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96F2BA-EE1B-E909-B847-04B259FA3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44607"/>
                <a:ext cx="5223866" cy="369332"/>
              </a:xfrm>
              <a:prstGeom prst="rect">
                <a:avLst/>
              </a:prstGeom>
              <a:blipFill>
                <a:blip r:embed="rId8"/>
                <a:stretch>
                  <a:fillRect l="-9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0875319-D538-F231-DBFC-8ABD5B3D3DF7}"/>
              </a:ext>
            </a:extLst>
          </p:cNvPr>
          <p:cNvSpPr txBox="1"/>
          <p:nvPr/>
        </p:nvSpPr>
        <p:spPr>
          <a:xfrm>
            <a:off x="11545166" y="58360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AC1EB-6187-DE22-0E95-B84D748D3072}"/>
              </a:ext>
            </a:extLst>
          </p:cNvPr>
          <p:cNvSpPr txBox="1"/>
          <p:nvPr/>
        </p:nvSpPr>
        <p:spPr>
          <a:xfrm>
            <a:off x="169492" y="20946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For instance, Given the data: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51ECDF-135A-3AA4-C1BF-2C00AD92B002}"/>
              </a:ext>
            </a:extLst>
          </p:cNvPr>
          <p:cNvSpPr txBox="1"/>
          <p:nvPr/>
        </p:nvSpPr>
        <p:spPr>
          <a:xfrm>
            <a:off x="0" y="3341958"/>
            <a:ext cx="7057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00B0F0"/>
              </a:buClr>
            </a:pPr>
            <a:r>
              <a:rPr lang="en-US" dirty="0"/>
              <a:t>And say we want to find the probability of a student passing an exams based on the number of study hours. 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0FC80B13-2E12-5F78-97BD-261B82BF2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87899"/>
              </p:ext>
            </p:extLst>
          </p:nvPr>
        </p:nvGraphicFramePr>
        <p:xfrm>
          <a:off x="237986" y="2531253"/>
          <a:ext cx="6686689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158">
                  <a:extLst>
                    <a:ext uri="{9D8B030D-6E8A-4147-A177-3AD203B41FA5}">
                      <a16:colId xmlns:a16="http://schemas.microsoft.com/office/drawing/2014/main" val="101276114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78119143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71920841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451916580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42925251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7455318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743064728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4037069767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4339412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7514025"/>
                    </a:ext>
                  </a:extLst>
                </a:gridCol>
                <a:gridCol w="512531">
                  <a:extLst>
                    <a:ext uri="{9D8B030D-6E8A-4147-A177-3AD203B41FA5}">
                      <a16:colId xmlns:a16="http://schemas.microsoft.com/office/drawing/2014/main" val="3904737441"/>
                    </a:ext>
                  </a:extLst>
                </a:gridCol>
              </a:tblGrid>
              <a:tr h="294255">
                <a:tc>
                  <a:txBody>
                    <a:bodyPr/>
                    <a:lstStyle/>
                    <a:p>
                      <a:r>
                        <a:rPr lang="en-US" sz="1600" dirty="0"/>
                        <a:t>Hours(x)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586388"/>
                  </a:ext>
                </a:extLst>
              </a:tr>
              <a:tr h="294255">
                <a:tc>
                  <a:txBody>
                    <a:bodyPr/>
                    <a:lstStyle/>
                    <a:p>
                      <a:r>
                        <a:rPr lang="en-US" sz="1600" dirty="0"/>
                        <a:t>Pass(y)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66544"/>
                  </a:ext>
                </a:extLst>
              </a:tr>
            </a:tbl>
          </a:graphicData>
        </a:graphic>
      </p:graphicFrame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68E76366-8D7C-C7F8-2734-13536DA7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FB4F-076B-4BAF-89D8-E9663BDF473B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4429EB56-9325-5236-F392-D8688F23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0E3185E-8A80-E8DD-D80B-82934924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0" grpId="0"/>
      <p:bldP spid="31" grpId="0"/>
      <p:bldP spid="32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1F77B8-182D-5F7F-9D8B-C54445059154}"/>
              </a:ext>
            </a:extLst>
          </p:cNvPr>
          <p:cNvSpPr/>
          <p:nvPr/>
        </p:nvSpPr>
        <p:spPr>
          <a:xfrm>
            <a:off x="6253256" y="1207174"/>
            <a:ext cx="5619750" cy="507932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6623F2-E9CB-6223-9D56-27864B6E5141}"/>
              </a:ext>
            </a:extLst>
          </p:cNvPr>
          <p:cNvSpPr txBox="1">
            <a:spLocks/>
          </p:cNvSpPr>
          <p:nvPr/>
        </p:nvSpPr>
        <p:spPr>
          <a:xfrm>
            <a:off x="1390650" y="27998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Derivation of Logistic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25936-A7DA-A710-9BBF-574843E87EB7}"/>
              </a:ext>
            </a:extLst>
          </p:cNvPr>
          <p:cNvSpPr txBox="1"/>
          <p:nvPr/>
        </p:nvSpPr>
        <p:spPr>
          <a:xfrm>
            <a:off x="647700" y="1499775"/>
            <a:ext cx="214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Equation (1):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7EAF37-2083-737B-4FD7-9DE3EE715402}"/>
                  </a:ext>
                </a:extLst>
              </p:cNvPr>
              <p:cNvSpPr txBox="1"/>
              <p:nvPr/>
            </p:nvSpPr>
            <p:spPr>
              <a:xfrm>
                <a:off x="1162050" y="1945838"/>
                <a:ext cx="2461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7EAF37-2083-737B-4FD7-9DE3EE71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945838"/>
                <a:ext cx="2461123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5F3A72-EA4B-B938-983C-1389C6D13F5E}"/>
                  </a:ext>
                </a:extLst>
              </p:cNvPr>
              <p:cNvSpPr txBox="1"/>
              <p:nvPr/>
            </p:nvSpPr>
            <p:spPr>
              <a:xfrm>
                <a:off x="1162050" y="2553593"/>
                <a:ext cx="28575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But:</a:t>
                </a:r>
              </a:p>
              <a:p>
                <a:r>
                  <a:rPr lang="en-US" dirty="0"/>
                  <a:t>      Range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midpoint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5F3A72-EA4B-B938-983C-1389C6D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2553593"/>
                <a:ext cx="2857577" cy="923330"/>
              </a:xfrm>
              <a:prstGeom prst="rect">
                <a:avLst/>
              </a:prstGeom>
              <a:blipFill>
                <a:blip r:embed="rId3"/>
                <a:stretch>
                  <a:fillRect l="-192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13421A-87B6-16FA-4552-C36DE92C6ACB}"/>
                  </a:ext>
                </a:extLst>
              </p:cNvPr>
              <p:cNvSpPr txBox="1"/>
              <p:nvPr/>
            </p:nvSpPr>
            <p:spPr>
              <a:xfrm>
                <a:off x="582110" y="3596134"/>
                <a:ext cx="3924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goes </a:t>
                </a:r>
                <a:r>
                  <a:rPr lang="en-US" dirty="0">
                    <a:solidFill>
                      <a:srgbClr val="FF0000"/>
                    </a:solidFill>
                  </a:rPr>
                  <a:t>out of its limits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13421A-87B6-16FA-4552-C36DE92C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0" y="3596134"/>
                <a:ext cx="3924300" cy="923330"/>
              </a:xfrm>
              <a:prstGeom prst="rect">
                <a:avLst/>
              </a:prstGeom>
              <a:blipFill>
                <a:blip r:embed="rId4"/>
                <a:stretch>
                  <a:fillRect l="-1242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FC48F9-8280-D7A3-1374-700481F82A8C}"/>
                  </a:ext>
                </a:extLst>
              </p:cNvPr>
              <p:cNvSpPr txBox="1"/>
              <p:nvPr/>
            </p:nvSpPr>
            <p:spPr>
              <a:xfrm>
                <a:off x="783934" y="4638675"/>
                <a:ext cx="40276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For ins</a:t>
                </a:r>
                <a:r>
                  <a:rPr lang="en-US" dirty="0">
                    <a:latin typeface="Cambria Math" panose="02040503050406030204" pitchFamily="18" charset="0"/>
                  </a:rPr>
                  <a:t>tance: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=0.1+0.05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fits our data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FC48F9-8280-D7A3-1374-700481F82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4" y="4638675"/>
                <a:ext cx="4027641" cy="1200329"/>
              </a:xfrm>
              <a:prstGeom prst="rect">
                <a:avLst/>
              </a:prstGeom>
              <a:blipFill>
                <a:blip r:embed="rId5"/>
                <a:stretch>
                  <a:fillRect l="-1364" t="-3553" r="-303" b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2BB199-520B-127D-5AD1-56FF395AF5A1}"/>
                  </a:ext>
                </a:extLst>
              </p:cNvPr>
              <p:cNvSpPr txBox="1"/>
              <p:nvPr/>
            </p:nvSpPr>
            <p:spPr>
              <a:xfrm>
                <a:off x="6743700" y="1302424"/>
                <a:ext cx="4967194" cy="2986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solve this problem:</a:t>
                </a:r>
              </a:p>
              <a:p>
                <a:r>
                  <a:rPr lang="en-US" dirty="0"/>
                  <a:t>	We resorted to </a:t>
                </a:r>
                <a:r>
                  <a:rPr lang="en-US" b="1" dirty="0">
                    <a:solidFill>
                      <a:srgbClr val="00B0F0"/>
                    </a:solidFill>
                  </a:rPr>
                  <a:t>Odds</a:t>
                </a:r>
                <a:r>
                  <a:rPr lang="en-US" dirty="0"/>
                  <a:t> instead</a:t>
                </a:r>
              </a:p>
              <a:p>
                <a:endParaRPr lang="en-US" dirty="0"/>
              </a:p>
              <a:p>
                <a:r>
                  <a:rPr lang="en-US" i="1" dirty="0"/>
                  <a:t>Odds </a:t>
                </a:r>
                <a:r>
                  <a:rPr lang="en-US" dirty="0"/>
                  <a:t>is the ratio of the probability of one event to</a:t>
                </a:r>
              </a:p>
              <a:p>
                <a:r>
                  <a:rPr lang="en-US" dirty="0"/>
                  <a:t>that of an alternative event.</a:t>
                </a:r>
              </a:p>
              <a:p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		(3)</a:t>
                </a:r>
              </a:p>
              <a:p>
                <a:endParaRPr lang="en-US" dirty="0"/>
              </a:p>
              <a:p>
                <a:r>
                  <a:rPr lang="en-US" dirty="0"/>
                  <a:t>		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probability …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2BB199-520B-127D-5AD1-56FF395AF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1302424"/>
                <a:ext cx="4967194" cy="2986395"/>
              </a:xfrm>
              <a:prstGeom prst="rect">
                <a:avLst/>
              </a:prstGeom>
              <a:blipFill>
                <a:blip r:embed="rId6"/>
                <a:stretch>
                  <a:fillRect l="-982" t="-1224" r="-245" b="-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F33BD-E820-B75E-DE83-CE369EE464CB}"/>
                  </a:ext>
                </a:extLst>
              </p:cNvPr>
              <p:cNvSpPr txBox="1"/>
              <p:nvPr/>
            </p:nvSpPr>
            <p:spPr>
              <a:xfrm>
                <a:off x="6378866" y="4221549"/>
                <a:ext cx="5029200" cy="191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Hence:</a:t>
                </a:r>
              </a:p>
              <a:p>
                <a:r>
                  <a:rPr lang="en-US" dirty="0"/>
                  <a:t>	Replacing probability in (1) by odds: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          (4)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F33BD-E820-B75E-DE83-CE369EE46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866" y="4221549"/>
                <a:ext cx="5029200" cy="1918539"/>
              </a:xfrm>
              <a:prstGeom prst="rect">
                <a:avLst/>
              </a:prstGeom>
              <a:blipFill>
                <a:blip r:embed="rId7"/>
                <a:stretch>
                  <a:fillRect l="-970" t="-1911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199FE65F-D67D-2267-21AA-BCAB5586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51F4-5664-4FC7-89BA-6E0493D0E563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5AD0617A-775B-60F2-BFBC-3E6218AD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4F9869C-102E-B122-EEA4-829857B7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/>
      <p:bldP spid="12" grpId="0"/>
      <p:bldP spid="14" grpId="0"/>
      <p:bldP spid="15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6623F2-E9CB-6223-9D56-27864B6E5141}"/>
              </a:ext>
            </a:extLst>
          </p:cNvPr>
          <p:cNvSpPr txBox="1">
            <a:spLocks/>
          </p:cNvSpPr>
          <p:nvPr/>
        </p:nvSpPr>
        <p:spPr>
          <a:xfrm>
            <a:off x="1390650" y="27998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Derivation of Logistic model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D867B3-829B-D401-9F90-2278A207F037}"/>
                  </a:ext>
                </a:extLst>
              </p:cNvPr>
              <p:cNvSpPr txBox="1"/>
              <p:nvPr/>
            </p:nvSpPr>
            <p:spPr>
              <a:xfrm flipH="1">
                <a:off x="761047" y="1242388"/>
                <a:ext cx="4372928" cy="1878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Problem solved?</a:t>
                </a:r>
              </a:p>
              <a:p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Range of odds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Midpoint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 at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D867B3-829B-D401-9F90-2278A207F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1047" y="1242388"/>
                <a:ext cx="4372928" cy="1878399"/>
              </a:xfrm>
              <a:prstGeom prst="rect">
                <a:avLst/>
              </a:prstGeom>
              <a:blipFill>
                <a:blip r:embed="rId2"/>
                <a:stretch>
                  <a:fillRect l="-1255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858117-E725-28EF-C339-B53A316F9BF8}"/>
              </a:ext>
            </a:extLst>
          </p:cNvPr>
          <p:cNvSpPr txBox="1"/>
          <p:nvPr/>
        </p:nvSpPr>
        <p:spPr>
          <a:xfrm>
            <a:off x="339617" y="3144182"/>
            <a:ext cx="3972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yet! :</a:t>
            </a:r>
          </a:p>
          <a:p>
            <a:r>
              <a:rPr lang="en-US" dirty="0">
                <a:solidFill>
                  <a:srgbClr val="FF0000"/>
                </a:solidFill>
              </a:rPr>
              <a:t>      - still a hard lower limit of zero (0)  </a:t>
            </a:r>
          </a:p>
          <a:p>
            <a:r>
              <a:rPr lang="en-US" dirty="0">
                <a:solidFill>
                  <a:srgbClr val="FF0000"/>
                </a:solidFill>
              </a:rPr>
              <a:t>      - distribution is extremely skewed</a:t>
            </a:r>
          </a:p>
          <a:p>
            <a:r>
              <a:rPr lang="en-US" dirty="0">
                <a:solidFill>
                  <a:srgbClr val="FF0000"/>
                </a:solidFill>
              </a:rPr>
              <a:t>        (positive)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467BFB-C072-05F8-F6BF-CB75614D907A}"/>
                  </a:ext>
                </a:extLst>
              </p:cNvPr>
              <p:cNvSpPr txBox="1"/>
              <p:nvPr/>
            </p:nvSpPr>
            <p:spPr>
              <a:xfrm>
                <a:off x="6419850" y="1438700"/>
                <a:ext cx="4217245" cy="1822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 we account for that by using </a:t>
                </a:r>
                <a:r>
                  <a:rPr lang="en-US" b="1" dirty="0">
                    <a:solidFill>
                      <a:srgbClr val="00B0F0"/>
                    </a:solidFill>
                  </a:rPr>
                  <a:t>Log-odds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r>
                  <a:rPr lang="en-US" dirty="0"/>
                  <a:t>Apply log to both sides of  eqn. (3)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467BFB-C072-05F8-F6BF-CB75614D9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50" y="1438700"/>
                <a:ext cx="4217245" cy="1822678"/>
              </a:xfrm>
              <a:prstGeom prst="rect">
                <a:avLst/>
              </a:prstGeom>
              <a:blipFill>
                <a:blip r:embed="rId3"/>
                <a:stretch>
                  <a:fillRect l="-1156" t="-1672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F407CA-BF5B-A5FB-3044-2211324A3459}"/>
              </a:ext>
            </a:extLst>
          </p:cNvPr>
          <p:cNvSpPr txBox="1"/>
          <p:nvPr/>
        </p:nvSpPr>
        <p:spPr>
          <a:xfrm>
            <a:off x="3645745" y="1583912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882DE-2906-B0F9-02A6-0BFBC71F0F37}"/>
                  </a:ext>
                </a:extLst>
              </p:cNvPr>
              <p:cNvSpPr txBox="1"/>
              <p:nvPr/>
            </p:nvSpPr>
            <p:spPr>
              <a:xfrm>
                <a:off x="5885762" y="3827130"/>
                <a:ext cx="5857875" cy="8074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Therefore, we have: 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                   (5)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882DE-2906-B0F9-02A6-0BFBC71F0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762" y="3827130"/>
                <a:ext cx="5857875" cy="807465"/>
              </a:xfrm>
              <a:prstGeom prst="rect">
                <a:avLst/>
              </a:prstGeom>
              <a:blipFill>
                <a:blip r:embed="rId4"/>
                <a:stretch>
                  <a:fillRect l="-831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517E5-54E8-B4AF-ED90-BF54AF4499A3}"/>
                  </a:ext>
                </a:extLst>
              </p:cNvPr>
              <p:cNvSpPr txBox="1"/>
              <p:nvPr/>
            </p:nvSpPr>
            <p:spPr>
              <a:xfrm>
                <a:off x="5800725" y="4789443"/>
                <a:ext cx="35433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Range of log-odds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−∞,∞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Midpoint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  at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517E5-54E8-B4AF-ED90-BF54AF44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5" y="4789443"/>
                <a:ext cx="3543300" cy="646331"/>
              </a:xfrm>
              <a:prstGeom prst="rect">
                <a:avLst/>
              </a:prstGeom>
              <a:blipFill>
                <a:blip r:embed="rId5"/>
                <a:stretch>
                  <a:fillRect l="-154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6D2C276-87DC-CF0E-516C-29C9967BAEAE}"/>
              </a:ext>
            </a:extLst>
          </p:cNvPr>
          <p:cNvSpPr txBox="1"/>
          <p:nvPr/>
        </p:nvSpPr>
        <p:spPr>
          <a:xfrm>
            <a:off x="9363075" y="492440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Great, problems solved!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BAB5E-3970-CA34-CAF5-3EB3076D7D1D}"/>
              </a:ext>
            </a:extLst>
          </p:cNvPr>
          <p:cNvSpPr txBox="1"/>
          <p:nvPr/>
        </p:nvSpPr>
        <p:spPr>
          <a:xfrm>
            <a:off x="5269520" y="5664228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</a:t>
            </a:r>
            <a:r>
              <a:rPr lang="en-US" dirty="0">
                <a:solidFill>
                  <a:srgbClr val="00B0F0"/>
                </a:solidFill>
              </a:rPr>
              <a:t>(5) =</a:t>
            </a:r>
            <a:r>
              <a:rPr lang="en-US" dirty="0"/>
              <a:t> General Equation for </a:t>
            </a:r>
            <a:r>
              <a:rPr lang="en-US" i="1" dirty="0">
                <a:solidFill>
                  <a:srgbClr val="00B0F0"/>
                </a:solidFill>
              </a:rPr>
              <a:t>Binomial Logistic Regression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B963E-F112-42F1-FDF2-CDCF7015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854D-670A-4D07-81BC-79F83B99CCFC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363A19-01C3-6F18-A9EB-01A4D6DB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CC2D1B1-963D-5E44-AB21-FD730AE1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CFACAD-0102-7A35-FE2E-D55CC09196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1054"/>
          <a:stretch/>
        </p:blipFill>
        <p:spPr>
          <a:xfrm>
            <a:off x="363681" y="4254292"/>
            <a:ext cx="4665520" cy="21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3" grpId="0"/>
      <p:bldP spid="4" grpId="0"/>
      <p:bldP spid="5" grpId="0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6623F2-E9CB-6223-9D56-27864B6E5141}"/>
              </a:ext>
            </a:extLst>
          </p:cNvPr>
          <p:cNvSpPr txBox="1">
            <a:spLocks/>
          </p:cNvSpPr>
          <p:nvPr/>
        </p:nvSpPr>
        <p:spPr>
          <a:xfrm>
            <a:off x="1390650" y="279980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Derivation of Logistic model Cont’d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ABDA32-9B3B-60CF-F215-8031A432FE1B}"/>
                  </a:ext>
                </a:extLst>
              </p:cNvPr>
              <p:cNvSpPr txBox="1"/>
              <p:nvPr/>
            </p:nvSpPr>
            <p:spPr>
              <a:xfrm>
                <a:off x="2598509" y="2253614"/>
                <a:ext cx="6356933" cy="23507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Remember however, that our goal is to predict using </a:t>
                </a:r>
                <a:r>
                  <a:rPr lang="en-US" b="1" dirty="0">
                    <a:solidFill>
                      <a:srgbClr val="00B0F0"/>
                    </a:solidFill>
                  </a:rPr>
                  <a:t>probability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r>
                  <a:rPr lang="en-US" dirty="0"/>
                  <a:t>Hence:   if we 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rep the log-odds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⇒ℓ=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∴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−ℓ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(6)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ABDA32-9B3B-60CF-F215-8031A432F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09" y="2253614"/>
                <a:ext cx="6356933" cy="2350772"/>
              </a:xfrm>
              <a:prstGeom prst="rect">
                <a:avLst/>
              </a:prstGeom>
              <a:blipFill>
                <a:blip r:embed="rId2"/>
                <a:stretch>
                  <a:fillRect l="-669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B963E-F112-42F1-FDF2-CDCF7015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854D-670A-4D07-81BC-79F83B99CCFC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363A19-01C3-6F18-A9EB-01A4D6DB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CC2D1B1-963D-5E44-AB21-FD730AE1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6623F2-E9CB-6223-9D56-27864B6E5141}"/>
              </a:ext>
            </a:extLst>
          </p:cNvPr>
          <p:cNvSpPr txBox="1">
            <a:spLocks/>
          </p:cNvSpPr>
          <p:nvPr/>
        </p:nvSpPr>
        <p:spPr>
          <a:xfrm>
            <a:off x="956227" y="950079"/>
            <a:ext cx="10058400" cy="77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Maximum Likelihood Estimation (MLE)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71F4A-83FC-918C-F0BA-D2F5084E2BED}"/>
              </a:ext>
            </a:extLst>
          </p:cNvPr>
          <p:cNvSpPr txBox="1"/>
          <p:nvPr/>
        </p:nvSpPr>
        <p:spPr>
          <a:xfrm>
            <a:off x="648046" y="220203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MLE provides the parameter value(s) that make the observed sample </a:t>
            </a:r>
            <a:r>
              <a:rPr lang="en-US" dirty="0">
                <a:solidFill>
                  <a:srgbClr val="00B0F0"/>
                </a:solidFill>
              </a:rPr>
              <a:t>the most likely </a:t>
            </a:r>
            <a:r>
              <a:rPr lang="en-US" dirty="0"/>
              <a:t>sample among all possible samples.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F88802-57C5-7302-AEB8-07B046330C06}"/>
                  </a:ext>
                </a:extLst>
              </p:cNvPr>
              <p:cNvSpPr txBox="1"/>
              <p:nvPr/>
            </p:nvSpPr>
            <p:spPr>
              <a:xfrm>
                <a:off x="1097279" y="3795361"/>
                <a:ext cx="5602288" cy="1247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the maximum likelihood estimate if: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For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in the parameter space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F88802-57C5-7302-AEB8-07B046330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795361"/>
                <a:ext cx="5602288" cy="1247714"/>
              </a:xfrm>
              <a:prstGeom prst="rect">
                <a:avLst/>
              </a:prstGeom>
              <a:blipFill>
                <a:blip r:embed="rId2"/>
                <a:stretch>
                  <a:fillRect l="-871" t="-1961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2B8F5-5BEF-6622-AC4D-E05052D0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B0F5-2483-4C17-8C9B-33C49C6C6EB4}" type="datetime1">
              <a:rPr lang="en-US" smtClean="0"/>
              <a:t>6/5/2022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EA6EF-DCEF-0F7B-EBA7-A16CB0F3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 L V I S   Y E B O A H  – D U A K O         W O R L D    C U P    P R E D I C T I O N    W I T H    N U M E R I C A L    A N A L Y S I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4B368-AB24-6AE7-0783-AF69171C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33F9F3A-95EF-036E-C342-1C7F88F11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932282"/>
              </p:ext>
            </p:extLst>
          </p:nvPr>
        </p:nvGraphicFramePr>
        <p:xfrm>
          <a:off x="6432550" y="3162300"/>
          <a:ext cx="3124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368280" progId="Equation.DSMT4">
                  <p:embed/>
                </p:oleObj>
              </mc:Choice>
              <mc:Fallback>
                <p:oleObj name="Equation" r:id="rId3" imgW="12952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32550" y="3162300"/>
                        <a:ext cx="31242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2C63F2-CD5F-7797-6BC8-990CA2352D52}"/>
              </a:ext>
            </a:extLst>
          </p:cNvPr>
          <p:cNvSpPr txBox="1"/>
          <p:nvPr/>
        </p:nvSpPr>
        <p:spPr>
          <a:xfrm>
            <a:off x="10560657" y="32443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9394256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{E72F8F6F-5D05-4B2F-9CA2-DD1BAF21D297}tf56160789_win32</Template>
  <TotalTime>2614</TotalTime>
  <Words>3000</Words>
  <Application>Microsoft Office PowerPoint</Application>
  <PresentationFormat>Widescreen</PresentationFormat>
  <Paragraphs>313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Bookman Old Style</vt:lpstr>
      <vt:lpstr>Brush Script MT</vt:lpstr>
      <vt:lpstr>Calibri</vt:lpstr>
      <vt:lpstr>Cambria Math</vt:lpstr>
      <vt:lpstr>Franklin Gothic Book</vt:lpstr>
      <vt:lpstr>Wingdings</vt:lpstr>
      <vt:lpstr>1_RetrospectVTI</vt:lpstr>
      <vt:lpstr>MathType 7.0 Equation</vt:lpstr>
      <vt:lpstr>World Cup Prediction</vt:lpstr>
      <vt:lpstr>Section I</vt:lpstr>
      <vt:lpstr>Introduction</vt:lpstr>
      <vt:lpstr>Mathematical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Cup Prediction</dc:title>
  <dc:creator>reycerdy</dc:creator>
  <cp:lastModifiedBy>Elvis Yeboah-Duako</cp:lastModifiedBy>
  <cp:revision>26</cp:revision>
  <dcterms:created xsi:type="dcterms:W3CDTF">2022-05-29T18:11:07Z</dcterms:created>
  <dcterms:modified xsi:type="dcterms:W3CDTF">2022-06-05T17:23:10Z</dcterms:modified>
</cp:coreProperties>
</file>